
<file path=[Content_Types].xml><?xml version="1.0" encoding="utf-8"?>
<Types xmlns="http://schemas.openxmlformats.org/package/2006/content-types">
  <Default Extension="png" ContentType="image/png"/>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118"/>
  </p:notesMasterIdLst>
  <p:sldIdLst>
    <p:sldId id="404" r:id="rId2"/>
    <p:sldId id="405" r:id="rId3"/>
    <p:sldId id="406" r:id="rId4"/>
    <p:sldId id="407" r:id="rId5"/>
    <p:sldId id="408" r:id="rId6"/>
    <p:sldId id="409" r:id="rId7"/>
    <p:sldId id="411" r:id="rId8"/>
    <p:sldId id="412" r:id="rId9"/>
    <p:sldId id="413" r:id="rId10"/>
    <p:sldId id="414" r:id="rId11"/>
    <p:sldId id="415" r:id="rId12"/>
    <p:sldId id="416" r:id="rId13"/>
    <p:sldId id="417" r:id="rId14"/>
    <p:sldId id="419" r:id="rId15"/>
    <p:sldId id="420" r:id="rId16"/>
    <p:sldId id="425" r:id="rId17"/>
    <p:sldId id="428" r:id="rId18"/>
    <p:sldId id="429" r:id="rId19"/>
    <p:sldId id="430" r:id="rId20"/>
    <p:sldId id="431" r:id="rId21"/>
    <p:sldId id="432" r:id="rId22"/>
    <p:sldId id="433" r:id="rId23"/>
    <p:sldId id="434" r:id="rId24"/>
    <p:sldId id="435" r:id="rId25"/>
    <p:sldId id="436" r:id="rId26"/>
    <p:sldId id="437" r:id="rId27"/>
    <p:sldId id="438" r:id="rId28"/>
    <p:sldId id="439" r:id="rId29"/>
    <p:sldId id="440" r:id="rId30"/>
    <p:sldId id="441" r:id="rId31"/>
    <p:sldId id="442" r:id="rId32"/>
    <p:sldId id="443" r:id="rId33"/>
    <p:sldId id="444" r:id="rId34"/>
    <p:sldId id="445" r:id="rId35"/>
    <p:sldId id="446" r:id="rId36"/>
    <p:sldId id="447" r:id="rId37"/>
    <p:sldId id="448" r:id="rId38"/>
    <p:sldId id="449" r:id="rId39"/>
    <p:sldId id="450" r:id="rId40"/>
    <p:sldId id="451" r:id="rId41"/>
    <p:sldId id="452" r:id="rId42"/>
    <p:sldId id="453" r:id="rId43"/>
    <p:sldId id="454" r:id="rId44"/>
    <p:sldId id="455" r:id="rId45"/>
    <p:sldId id="456" r:id="rId46"/>
    <p:sldId id="457" r:id="rId47"/>
    <p:sldId id="458" r:id="rId48"/>
    <p:sldId id="459" r:id="rId49"/>
    <p:sldId id="460" r:id="rId50"/>
    <p:sldId id="461" r:id="rId51"/>
    <p:sldId id="462" r:id="rId52"/>
    <p:sldId id="463" r:id="rId53"/>
    <p:sldId id="464" r:id="rId54"/>
    <p:sldId id="465" r:id="rId55"/>
    <p:sldId id="466" r:id="rId56"/>
    <p:sldId id="467" r:id="rId57"/>
    <p:sldId id="468" r:id="rId58"/>
    <p:sldId id="469" r:id="rId59"/>
    <p:sldId id="470" r:id="rId60"/>
    <p:sldId id="471" r:id="rId61"/>
    <p:sldId id="472" r:id="rId62"/>
    <p:sldId id="473" r:id="rId63"/>
    <p:sldId id="474" r:id="rId64"/>
    <p:sldId id="475" r:id="rId65"/>
    <p:sldId id="476" r:id="rId66"/>
    <p:sldId id="477" r:id="rId67"/>
    <p:sldId id="478" r:id="rId68"/>
    <p:sldId id="479" r:id="rId69"/>
    <p:sldId id="480" r:id="rId70"/>
    <p:sldId id="481" r:id="rId71"/>
    <p:sldId id="482" r:id="rId72"/>
    <p:sldId id="483" r:id="rId73"/>
    <p:sldId id="484" r:id="rId74"/>
    <p:sldId id="485" r:id="rId75"/>
    <p:sldId id="486" r:id="rId76"/>
    <p:sldId id="487" r:id="rId77"/>
    <p:sldId id="488" r:id="rId78"/>
    <p:sldId id="489" r:id="rId79"/>
    <p:sldId id="490" r:id="rId80"/>
    <p:sldId id="491" r:id="rId81"/>
    <p:sldId id="492" r:id="rId82"/>
    <p:sldId id="493" r:id="rId83"/>
    <p:sldId id="494" r:id="rId84"/>
    <p:sldId id="495" r:id="rId85"/>
    <p:sldId id="496" r:id="rId86"/>
    <p:sldId id="497" r:id="rId87"/>
    <p:sldId id="498" r:id="rId88"/>
    <p:sldId id="499" r:id="rId89"/>
    <p:sldId id="500" r:id="rId90"/>
    <p:sldId id="579" r:id="rId91"/>
    <p:sldId id="580" r:id="rId92"/>
    <p:sldId id="501" r:id="rId93"/>
    <p:sldId id="503" r:id="rId94"/>
    <p:sldId id="504" r:id="rId95"/>
    <p:sldId id="505" r:id="rId96"/>
    <p:sldId id="506" r:id="rId97"/>
    <p:sldId id="507" r:id="rId98"/>
    <p:sldId id="508" r:id="rId99"/>
    <p:sldId id="510" r:id="rId100"/>
    <p:sldId id="513" r:id="rId101"/>
    <p:sldId id="518" r:id="rId102"/>
    <p:sldId id="519" r:id="rId103"/>
    <p:sldId id="589" r:id="rId104"/>
    <p:sldId id="520" r:id="rId105"/>
    <p:sldId id="521" r:id="rId106"/>
    <p:sldId id="590" r:id="rId107"/>
    <p:sldId id="587" r:id="rId108"/>
    <p:sldId id="523" r:id="rId109"/>
    <p:sldId id="524" r:id="rId110"/>
    <p:sldId id="525" r:id="rId111"/>
    <p:sldId id="526" r:id="rId112"/>
    <p:sldId id="530" r:id="rId113"/>
    <p:sldId id="584" r:id="rId114"/>
    <p:sldId id="591" r:id="rId115"/>
    <p:sldId id="577" r:id="rId116"/>
    <p:sldId id="582" r:id="rId1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57" autoAdjust="0"/>
    <p:restoredTop sz="94660"/>
  </p:normalViewPr>
  <p:slideViewPr>
    <p:cSldViewPr>
      <p:cViewPr varScale="1">
        <p:scale>
          <a:sx n="71" d="100"/>
          <a:sy n="71" d="100"/>
        </p:scale>
        <p:origin x="12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presProps" Target="pres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89" name="Rectangle 1"/>
          <p:cNvSpPr>
            <a:spLocks noGrp="1" noRot="1" noChangeAspect="1" noChangeArrowheads="1" noTextEdit="1"/>
          </p:cNvSpPr>
          <p:nvPr>
            <p:ph type="sldImg"/>
          </p:nvPr>
        </p:nvSpPr>
        <p:spPr bwMode="auto">
          <a:xfrm>
            <a:off x="1339850" y="914400"/>
            <a:ext cx="4178300" cy="3135313"/>
          </a:xfrm>
          <a:prstGeom prst="rect">
            <a:avLst/>
          </a:prstGeom>
          <a:solidFill>
            <a:srgbClr val="FFFFFF"/>
          </a:solidFill>
          <a:ln>
            <a:solidFill>
              <a:srgbClr val="000000"/>
            </a:solidFill>
            <a:miter lim="800000"/>
            <a:headEnd/>
            <a:tailEnd/>
          </a:ln>
        </p:spPr>
      </p:sp>
      <p:sp>
        <p:nvSpPr>
          <p:cNvPr id="12290" name="Rectangle 2"/>
          <p:cNvSpPr txBox="1">
            <a:spLocks noGrp="1" noChangeArrowheads="1"/>
          </p:cNvSpPr>
          <p:nvPr>
            <p:ph type="body" idx="1"/>
          </p:nvPr>
        </p:nvSpPr>
        <p:spPr bwMode="auto">
          <a:xfrm>
            <a:off x="1046350" y="4352637"/>
            <a:ext cx="4772305" cy="3478068"/>
          </a:xfrm>
          <a:prstGeom prst="rect">
            <a:avLst/>
          </a:prstGeom>
          <a:noFill/>
          <a:ln>
            <a:miter lim="800000"/>
            <a:headEnd/>
            <a:tailEnd/>
          </a:ln>
        </p:spPr>
        <p:txBody>
          <a:bodyPr wrap="none" anchor="ctr"/>
          <a:lstStyle/>
          <a:p>
            <a:endParaRPr lang="en-US"/>
          </a:p>
        </p:txBody>
      </p:sp>
    </p:spTree>
    <p:extLst>
      <p:ext uri="{BB962C8B-B14F-4D97-AF65-F5344CB8AC3E}">
        <p14:creationId xmlns:p14="http://schemas.microsoft.com/office/powerpoint/2010/main" val="844996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3" name="Rectangle 1"/>
          <p:cNvSpPr>
            <a:spLocks noGrp="1" noRot="1" noChangeAspect="1" noChangeArrowheads="1" noTextEdit="1"/>
          </p:cNvSpPr>
          <p:nvPr>
            <p:ph type="sldImg"/>
          </p:nvPr>
        </p:nvSpPr>
        <p:spPr bwMode="auto">
          <a:xfrm>
            <a:off x="1339850" y="914400"/>
            <a:ext cx="4178300" cy="3135313"/>
          </a:xfrm>
          <a:prstGeom prst="rect">
            <a:avLst/>
          </a:prstGeom>
          <a:solidFill>
            <a:srgbClr val="FFFFFF"/>
          </a:solidFill>
          <a:ln>
            <a:solidFill>
              <a:srgbClr val="000000"/>
            </a:solidFill>
            <a:miter lim="800000"/>
            <a:headEnd/>
            <a:tailEnd/>
          </a:ln>
        </p:spPr>
      </p:sp>
      <p:sp>
        <p:nvSpPr>
          <p:cNvPr id="13314" name="Rectangle 2"/>
          <p:cNvSpPr txBox="1">
            <a:spLocks noGrp="1" noChangeArrowheads="1"/>
          </p:cNvSpPr>
          <p:nvPr>
            <p:ph type="body" idx="1"/>
          </p:nvPr>
        </p:nvSpPr>
        <p:spPr bwMode="auto">
          <a:xfrm>
            <a:off x="1046350" y="4352637"/>
            <a:ext cx="4772305" cy="3478068"/>
          </a:xfrm>
          <a:prstGeom prst="rect">
            <a:avLst/>
          </a:prstGeom>
          <a:noFill/>
          <a:ln>
            <a:miter lim="800000"/>
            <a:headEnd/>
            <a:tailEnd/>
          </a:ln>
        </p:spPr>
        <p:txBody>
          <a:bodyPr wrap="none" anchor="ctr"/>
          <a:lstStyle/>
          <a:p>
            <a:endParaRPr lang="en-US"/>
          </a:p>
        </p:txBody>
      </p:sp>
    </p:spTree>
    <p:extLst>
      <p:ext uri="{BB962C8B-B14F-4D97-AF65-F5344CB8AC3E}">
        <p14:creationId xmlns:p14="http://schemas.microsoft.com/office/powerpoint/2010/main" val="2019092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7" name="Rectangle 1"/>
          <p:cNvSpPr>
            <a:spLocks noGrp="1" noRot="1" noChangeAspect="1" noChangeArrowheads="1" noTextEdit="1"/>
          </p:cNvSpPr>
          <p:nvPr>
            <p:ph type="sldImg"/>
          </p:nvPr>
        </p:nvSpPr>
        <p:spPr bwMode="auto">
          <a:xfrm>
            <a:off x="1339850" y="914400"/>
            <a:ext cx="4178300" cy="3135313"/>
          </a:xfrm>
          <a:prstGeom prst="rect">
            <a:avLst/>
          </a:prstGeom>
          <a:solidFill>
            <a:srgbClr val="FFFFFF"/>
          </a:solidFill>
          <a:ln>
            <a:solidFill>
              <a:srgbClr val="000000"/>
            </a:solidFill>
            <a:miter lim="800000"/>
            <a:headEnd/>
            <a:tailEnd/>
          </a:ln>
        </p:spPr>
      </p:sp>
      <p:sp>
        <p:nvSpPr>
          <p:cNvPr id="14338" name="Rectangle 2"/>
          <p:cNvSpPr txBox="1">
            <a:spLocks noGrp="1" noChangeArrowheads="1"/>
          </p:cNvSpPr>
          <p:nvPr>
            <p:ph type="body" idx="1"/>
          </p:nvPr>
        </p:nvSpPr>
        <p:spPr bwMode="auto">
          <a:xfrm>
            <a:off x="1046350" y="4352637"/>
            <a:ext cx="4772305" cy="3478068"/>
          </a:xfrm>
          <a:prstGeom prst="rect">
            <a:avLst/>
          </a:prstGeom>
          <a:noFill/>
          <a:ln>
            <a:miter lim="800000"/>
            <a:headEnd/>
            <a:tailEnd/>
          </a:ln>
        </p:spPr>
        <p:txBody>
          <a:bodyPr wrap="none" anchor="ctr"/>
          <a:lstStyle/>
          <a:p>
            <a:endParaRPr lang="en-US"/>
          </a:p>
        </p:txBody>
      </p:sp>
    </p:spTree>
    <p:extLst>
      <p:ext uri="{BB962C8B-B14F-4D97-AF65-F5344CB8AC3E}">
        <p14:creationId xmlns:p14="http://schemas.microsoft.com/office/powerpoint/2010/main" val="1710245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1" name="Rectangle 1"/>
          <p:cNvSpPr>
            <a:spLocks noGrp="1" noRot="1" noChangeAspect="1" noChangeArrowheads="1" noTextEdit="1"/>
          </p:cNvSpPr>
          <p:nvPr>
            <p:ph type="sldImg"/>
          </p:nvPr>
        </p:nvSpPr>
        <p:spPr bwMode="auto">
          <a:xfrm>
            <a:off x="1339850" y="914400"/>
            <a:ext cx="4178300" cy="3135313"/>
          </a:xfrm>
          <a:prstGeom prst="rect">
            <a:avLst/>
          </a:prstGeom>
          <a:solidFill>
            <a:srgbClr val="FFFFFF"/>
          </a:solidFill>
          <a:ln>
            <a:solidFill>
              <a:srgbClr val="000000"/>
            </a:solidFill>
            <a:miter lim="800000"/>
            <a:headEnd/>
            <a:tailEnd/>
          </a:ln>
        </p:spPr>
      </p:sp>
      <p:sp>
        <p:nvSpPr>
          <p:cNvPr id="15362" name="Rectangle 2"/>
          <p:cNvSpPr txBox="1">
            <a:spLocks noGrp="1" noChangeArrowheads="1"/>
          </p:cNvSpPr>
          <p:nvPr>
            <p:ph type="body" idx="1"/>
          </p:nvPr>
        </p:nvSpPr>
        <p:spPr bwMode="auto">
          <a:xfrm>
            <a:off x="1046350" y="4352637"/>
            <a:ext cx="4772305" cy="3478068"/>
          </a:xfrm>
          <a:prstGeom prst="rect">
            <a:avLst/>
          </a:prstGeom>
          <a:noFill/>
          <a:ln>
            <a:miter lim="800000"/>
            <a:headEnd/>
            <a:tailEnd/>
          </a:ln>
        </p:spPr>
        <p:txBody>
          <a:bodyPr wrap="none" anchor="ctr"/>
          <a:lstStyle/>
          <a:p>
            <a:endParaRPr lang="en-US"/>
          </a:p>
        </p:txBody>
      </p:sp>
    </p:spTree>
    <p:extLst>
      <p:ext uri="{BB962C8B-B14F-4D97-AF65-F5344CB8AC3E}">
        <p14:creationId xmlns:p14="http://schemas.microsoft.com/office/powerpoint/2010/main" val="26089166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5" name="Rectangle 1"/>
          <p:cNvSpPr>
            <a:spLocks noGrp="1" noRot="1" noChangeAspect="1" noChangeArrowheads="1" noTextEdit="1"/>
          </p:cNvSpPr>
          <p:nvPr>
            <p:ph type="sldImg"/>
          </p:nvPr>
        </p:nvSpPr>
        <p:spPr bwMode="auto">
          <a:xfrm>
            <a:off x="1339850" y="914400"/>
            <a:ext cx="4178300" cy="3135313"/>
          </a:xfrm>
          <a:prstGeom prst="rect">
            <a:avLst/>
          </a:prstGeom>
          <a:solidFill>
            <a:srgbClr val="FFFFFF"/>
          </a:solidFill>
          <a:ln>
            <a:solidFill>
              <a:srgbClr val="000000"/>
            </a:solidFill>
            <a:miter lim="800000"/>
            <a:headEnd/>
            <a:tailEnd/>
          </a:ln>
        </p:spPr>
      </p:sp>
      <p:sp>
        <p:nvSpPr>
          <p:cNvPr id="16386" name="Rectangle 2"/>
          <p:cNvSpPr txBox="1">
            <a:spLocks noGrp="1" noChangeArrowheads="1"/>
          </p:cNvSpPr>
          <p:nvPr>
            <p:ph type="body" idx="1"/>
          </p:nvPr>
        </p:nvSpPr>
        <p:spPr bwMode="auto">
          <a:xfrm>
            <a:off x="1046350" y="4352637"/>
            <a:ext cx="4772305" cy="3478068"/>
          </a:xfrm>
          <a:prstGeom prst="rect">
            <a:avLst/>
          </a:prstGeom>
          <a:noFill/>
          <a:ln>
            <a:miter lim="800000"/>
            <a:headEnd/>
            <a:tailEnd/>
          </a:ln>
        </p:spPr>
        <p:txBody>
          <a:bodyPr wrap="none" anchor="ctr"/>
          <a:lstStyle/>
          <a:p>
            <a:endParaRPr lang="en-US"/>
          </a:p>
        </p:txBody>
      </p:sp>
    </p:spTree>
    <p:extLst>
      <p:ext uri="{BB962C8B-B14F-4D97-AF65-F5344CB8AC3E}">
        <p14:creationId xmlns:p14="http://schemas.microsoft.com/office/powerpoint/2010/main" val="2428459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EC047B2-BACA-4D1D-8722-C01D4FBF4B48}" type="slidenum">
              <a:rPr lang="en-US"/>
              <a:pPr/>
              <a:t>92</a:t>
            </a:fld>
            <a:endParaRPr lang="en-US"/>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894101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0B17ED-70F2-4BB3-9053-8B3EB4BC7CC6}" type="slidenum">
              <a:rPr lang="en-US"/>
              <a:pPr/>
              <a:t>107</a:t>
            </a:fld>
            <a:endParaRPr lang="en-US"/>
          </a:p>
        </p:txBody>
      </p:sp>
      <p:sp>
        <p:nvSpPr>
          <p:cNvPr id="1126402" name="Rectangle 2"/>
          <p:cNvSpPr>
            <a:spLocks noGrp="1" noRot="1" noChangeAspect="1" noChangeArrowheads="1" noTextEdit="1"/>
          </p:cNvSpPr>
          <p:nvPr>
            <p:ph type="sldImg"/>
          </p:nvPr>
        </p:nvSpPr>
        <p:spPr>
          <a:ln/>
        </p:spPr>
      </p:sp>
      <p:sp>
        <p:nvSpPr>
          <p:cNvPr id="1126403" name="Rectangle 3"/>
          <p:cNvSpPr>
            <a:spLocks noGrp="1" noChangeArrowheads="1"/>
          </p:cNvSpPr>
          <p:nvPr>
            <p:ph type="body" idx="1"/>
          </p:nvPr>
        </p:nvSpPr>
        <p:spPr/>
        <p:txBody>
          <a:bodyPr/>
          <a:lstStyle/>
          <a:p>
            <a:r>
              <a:rPr lang="en-US"/>
              <a:t>It can be programmed recursively, too.</a:t>
            </a:r>
          </a:p>
        </p:txBody>
      </p:sp>
    </p:spTree>
    <p:extLst>
      <p:ext uri="{BB962C8B-B14F-4D97-AF65-F5344CB8AC3E}">
        <p14:creationId xmlns:p14="http://schemas.microsoft.com/office/powerpoint/2010/main" val="3376003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A53E669-66D0-4D5A-996E-F2159F6DD22B}" type="slidenum">
              <a:rPr lang="en-US"/>
              <a:pPr/>
              <a:t>113</a:t>
            </a:fld>
            <a:endParaRPr lang="en-US"/>
          </a:p>
        </p:txBody>
      </p:sp>
      <p:sp>
        <p:nvSpPr>
          <p:cNvPr id="1112066" name="Rectangle 2"/>
          <p:cNvSpPr>
            <a:spLocks noGrp="1" noRot="1" noChangeAspect="1" noChangeArrowheads="1" noTextEdit="1"/>
          </p:cNvSpPr>
          <p:nvPr>
            <p:ph type="sldImg"/>
          </p:nvPr>
        </p:nvSpPr>
        <p:spPr>
          <a:ln/>
        </p:spPr>
      </p:sp>
      <p:sp>
        <p:nvSpPr>
          <p:cNvPr id="1112067" name="Rectangle 3"/>
          <p:cNvSpPr>
            <a:spLocks noGrp="1" noChangeArrowheads="1"/>
          </p:cNvSpPr>
          <p:nvPr>
            <p:ph type="body" idx="1"/>
          </p:nvPr>
        </p:nvSpPr>
        <p:spPr/>
        <p:txBody>
          <a:bodyPr/>
          <a:lstStyle/>
          <a:p>
            <a:r>
              <a:rPr lang="en-US"/>
              <a:t>When </a:t>
            </a:r>
            <a:r>
              <a:rPr lang="en-US" i="1"/>
              <a:t>n </a:t>
            </a:r>
            <a:r>
              <a:rPr lang="en-US"/>
              <a:t>is large enough, </a:t>
            </a:r>
            <a:r>
              <a:rPr lang="en-US" i="1"/>
              <a:t>An</a:t>
            </a:r>
            <a:r>
              <a:rPr lang="en-US" baseline="30000"/>
              <a:t>2</a:t>
            </a:r>
            <a:r>
              <a:rPr lang="en-US"/>
              <a:t> eventually overtakes </a:t>
            </a:r>
            <a:r>
              <a:rPr lang="en-US" i="1"/>
              <a:t>Bn</a:t>
            </a:r>
            <a:r>
              <a:rPr lang="en-US" i="1">
                <a:sym typeface="Symbol" pitchFamily="18" charset="2"/>
              </a:rPr>
              <a:t></a:t>
            </a:r>
            <a:r>
              <a:rPr lang="en-US"/>
              <a:t>log </a:t>
            </a:r>
            <a:r>
              <a:rPr lang="en-US" i="1"/>
              <a:t>n</a:t>
            </a:r>
            <a:r>
              <a:rPr lang="en-US"/>
              <a:t> no matter how small </a:t>
            </a:r>
            <a:r>
              <a:rPr lang="en-US" i="1"/>
              <a:t>A</a:t>
            </a:r>
            <a:r>
              <a:rPr lang="en-US"/>
              <a:t> is and how large </a:t>
            </a:r>
            <a:r>
              <a:rPr lang="en-US" i="1"/>
              <a:t>B</a:t>
            </a:r>
            <a:r>
              <a:rPr lang="en-US"/>
              <a:t>.</a:t>
            </a:r>
          </a:p>
        </p:txBody>
      </p:sp>
    </p:spTree>
    <p:extLst>
      <p:ext uri="{BB962C8B-B14F-4D97-AF65-F5344CB8AC3E}">
        <p14:creationId xmlns:p14="http://schemas.microsoft.com/office/powerpoint/2010/main" val="2469694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1"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2"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3"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4"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5"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6"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7"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8"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9"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0"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1"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2"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3"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4"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5"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6"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7"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8"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19" name="Freeform 23"/>
            <p:cNvSpPr>
              <a:spLocks/>
            </p:cNvSpPr>
            <p:nvPr/>
          </p:nvSpPr>
          <p:spPr bwMode="ltGray">
            <a:xfrm flipH="1">
              <a:off x="-2" y="1536"/>
              <a:ext cx="5762"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20"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n-US" noProof="0" smtClean="0"/>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n-US" noProof="0" smtClean="0"/>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7E23C4DD-84EF-4A2D-B2D1-F6510E10E43F}" type="slidenum">
              <a:rPr lang="en-US"/>
              <a:pPr/>
              <a:t>‹#›</a:t>
            </a:fld>
            <a:endParaRPr lang="en-US"/>
          </a:p>
        </p:txBody>
      </p:sp>
    </p:spTree>
    <p:extLst>
      <p:ext uri="{BB962C8B-B14F-4D97-AF65-F5344CB8AC3E}">
        <p14:creationId xmlns:p14="http://schemas.microsoft.com/office/powerpoint/2010/main" val="182778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7590CD-2A9A-4C8C-ABC6-5C86096672E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280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5AA234-30EB-4614-95AE-79217001EC1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3354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71040" y="568861"/>
            <a:ext cx="7800480" cy="1137719"/>
          </a:xfrm>
        </p:spPr>
        <p:txBody>
          <a:bodyPr/>
          <a:lstStyle/>
          <a:p>
            <a:r>
              <a:rPr lang="en-US" smtClean="0"/>
              <a:t>Click to edit Master 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2A65DB2-FBE4-4C6B-AB5F-16C7B0F960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222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2F9893-ACF1-4840-98C2-3B1105EFA5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229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A93BAA6-F951-45CC-98CE-75AEB23FB7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12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8171341-A33B-4BF2-B9DD-C993F71C6A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49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6378E5E-87E3-4DDF-AB6B-E60C231782A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03189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FB7740-B9C3-4DDE-A332-F2EEAC9198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080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5A1BEC5-B436-426D-8C17-07CBDE7EFD2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2745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31BECDB-A967-4533-967A-908E0D78E83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1499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7"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8"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9"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0"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1"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2"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3"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4"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5"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6"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7"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8"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9"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0"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1"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2"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3"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4"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5" name="Freeform 23"/>
            <p:cNvSpPr>
              <a:spLocks/>
            </p:cNvSpPr>
            <p:nvPr/>
          </p:nvSpPr>
          <p:spPr bwMode="ltGray">
            <a:xfrm rot="16200000" flipH="1">
              <a:off x="-1954" y="1951"/>
              <a:ext cx="4320"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6" name="Freeform 24"/>
            <p:cNvSpPr>
              <a:spLocks/>
            </p:cNvSpPr>
            <p:nvPr/>
          </p:nvSpPr>
          <p:spPr bwMode="ltGray">
            <a:xfrm rot="16200000" flipH="1">
              <a:off x="-1584" y="2062"/>
              <a:ext cx="4319"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fontAlgn="base">
              <a:spcAft>
                <a:spcPct val="0"/>
              </a:spcAft>
            </a:pPr>
            <a:endParaRPr lang="en-US" smtClean="0">
              <a:solidFill>
                <a:srgbClr val="000000"/>
              </a:solidFill>
            </a:endParaRP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fontAlgn="base">
              <a:spcAft>
                <a:spcPct val="0"/>
              </a:spcAft>
            </a:pPr>
            <a:endParaRPr lang="en-US" smtClean="0">
              <a:solidFill>
                <a:srgbClr val="000000"/>
              </a:solidFill>
            </a:endParaRP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Tree>
    <p:extLst>
      <p:ext uri="{BB962C8B-B14F-4D97-AF65-F5344CB8AC3E}">
        <p14:creationId xmlns:p14="http://schemas.microsoft.com/office/powerpoint/2010/main" val="35896682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6.emf"/><Relationship Id="rId4" Type="http://schemas.openxmlformats.org/officeDocument/2006/relationships/oleObject" Target="../embeddings/Microsoft_Excel_97-2003_Worksheet1.xls"/></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1066800" y="1371600"/>
            <a:ext cx="7772400" cy="1015663"/>
          </a:xfrm>
        </p:spPr>
        <p:txBody>
          <a:bodyPr/>
          <a:lstStyle/>
          <a:p>
            <a:r>
              <a:rPr lang="en-US" sz="6000" dirty="0" smtClean="0"/>
              <a:t>Sorting Algorithms</a:t>
            </a:r>
          </a:p>
        </p:txBody>
      </p:sp>
      <p:sp>
        <p:nvSpPr>
          <p:cNvPr id="5" name="Subtitle 4"/>
          <p:cNvSpPr>
            <a:spLocks noGrp="1"/>
          </p:cNvSpPr>
          <p:nvPr>
            <p:ph type="subTitle" idx="1"/>
          </p:nvPr>
        </p:nvSpPr>
        <p:spPr/>
        <p:txBody>
          <a:bodyPr/>
          <a:lstStyle/>
          <a:p>
            <a:pPr algn="ctr"/>
            <a:r>
              <a:rPr lang="en-US" smtClean="0">
                <a:solidFill>
                  <a:schemeClr val="accent6">
                    <a:lumMod val="75000"/>
                  </a:schemeClr>
                </a:solidFill>
              </a:rPr>
              <a:t>IT12112</a:t>
            </a:r>
            <a:endParaRPr lang="en-US" dirty="0" smtClean="0">
              <a:solidFill>
                <a:schemeClr val="accent6">
                  <a:lumMod val="75000"/>
                </a:schemeClr>
              </a:solidFill>
            </a:endParaRPr>
          </a:p>
          <a:p>
            <a:pPr algn="ctr"/>
            <a:endParaRPr lang="en-US" dirty="0" smtClean="0">
              <a:solidFill>
                <a:schemeClr val="accent6">
                  <a:lumMod val="75000"/>
                </a:schemeClr>
              </a:solidFill>
            </a:endParaRPr>
          </a:p>
          <a:p>
            <a:pPr algn="ctr"/>
            <a:r>
              <a:rPr lang="en-US" dirty="0" smtClean="0">
                <a:solidFill>
                  <a:schemeClr val="accent6">
                    <a:lumMod val="75000"/>
                  </a:schemeClr>
                </a:solidFill>
              </a:rPr>
              <a:t>			</a:t>
            </a:r>
            <a:r>
              <a:rPr lang="en-US" sz="3200" dirty="0" smtClean="0">
                <a:solidFill>
                  <a:schemeClr val="accent6">
                    <a:lumMod val="75000"/>
                  </a:schemeClr>
                </a:solidFill>
              </a:rPr>
              <a:t>Lecture 07</a:t>
            </a:r>
            <a:endParaRPr lang="en-US" sz="3200" dirty="0">
              <a:solidFill>
                <a:schemeClr val="accent6">
                  <a:lumMod val="75000"/>
                </a:schemeClr>
              </a:solidFill>
            </a:endParaRPr>
          </a:p>
        </p:txBody>
      </p:sp>
      <p:sp>
        <p:nvSpPr>
          <p:cNvPr id="2" name="TextBox 1"/>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DE610B2-426C-4A85-AB41-57F632A4B248}" type="slidenum">
              <a:rPr lang="en-US"/>
              <a:pPr/>
              <a:t>10</a:t>
            </a:fld>
            <a:endParaRPr lang="en-US"/>
          </a:p>
        </p:txBody>
      </p:sp>
      <p:sp>
        <p:nvSpPr>
          <p:cNvPr id="14338" name="Rectangle 2"/>
          <p:cNvSpPr>
            <a:spLocks noGrp="1" noChangeArrowheads="1"/>
          </p:cNvSpPr>
          <p:nvPr>
            <p:ph type="title"/>
          </p:nvPr>
        </p:nvSpPr>
        <p:spPr>
          <a:xfrm>
            <a:off x="1143000" y="0"/>
            <a:ext cx="7772400" cy="1143000"/>
          </a:xfrm>
        </p:spPr>
        <p:txBody>
          <a:bodyPr/>
          <a:lstStyle/>
          <a:p>
            <a:r>
              <a:rPr lang="en-US" dirty="0"/>
              <a:t>Bubble Sort</a:t>
            </a:r>
          </a:p>
        </p:txBody>
      </p:sp>
      <p:sp>
        <p:nvSpPr>
          <p:cNvPr id="14339" name="Rectangle 3"/>
          <p:cNvSpPr>
            <a:spLocks noGrp="1" noChangeArrowheads="1"/>
          </p:cNvSpPr>
          <p:nvPr>
            <p:ph type="body" idx="1"/>
          </p:nvPr>
        </p:nvSpPr>
        <p:spPr>
          <a:xfrm>
            <a:off x="1066800" y="1066800"/>
            <a:ext cx="7772400" cy="4114800"/>
          </a:xfrm>
        </p:spPr>
        <p:txBody>
          <a:bodyPr/>
          <a:lstStyle/>
          <a:p>
            <a:r>
              <a:rPr lang="en-US" sz="2800" dirty="0"/>
              <a:t>Compares adjacent array elements and exchanges their values if they are out of order</a:t>
            </a:r>
          </a:p>
          <a:p>
            <a:r>
              <a:rPr lang="en-US" sz="2800" dirty="0"/>
              <a:t>Smaller values bubble up to the top of the array and larger values sink to the bottom</a:t>
            </a:r>
          </a:p>
          <a:p>
            <a:endParaRPr lang="en-US" sz="2800" dirty="0"/>
          </a:p>
        </p:txBody>
      </p:sp>
      <p:pic>
        <p:nvPicPr>
          <p:cNvPr id="14340" name="Picture 4"/>
          <p:cNvPicPr>
            <a:picLocks noChangeAspect="1" noChangeArrowheads="1"/>
          </p:cNvPicPr>
          <p:nvPr/>
        </p:nvPicPr>
        <p:blipFill>
          <a:blip r:embed="rId2"/>
          <a:srcRect l="29016"/>
          <a:stretch>
            <a:fillRect/>
          </a:stretch>
        </p:blipFill>
        <p:spPr bwMode="auto">
          <a:xfrm>
            <a:off x="1066800" y="2971799"/>
            <a:ext cx="5105400" cy="1863285"/>
          </a:xfrm>
          <a:prstGeom prst="rect">
            <a:avLst/>
          </a:prstGeom>
          <a:noFill/>
          <a:ln w="9525">
            <a:noFill/>
            <a:miter lim="800000"/>
            <a:headEnd/>
            <a:tailEnd/>
          </a:ln>
          <a:effectLst/>
        </p:spPr>
      </p:pic>
      <p:pic>
        <p:nvPicPr>
          <p:cNvPr id="14341" name="Picture 5"/>
          <p:cNvPicPr>
            <a:picLocks noChangeAspect="1" noChangeArrowheads="1"/>
          </p:cNvPicPr>
          <p:nvPr/>
        </p:nvPicPr>
        <p:blipFill>
          <a:blip r:embed="rId3"/>
          <a:srcRect l="35000"/>
          <a:stretch>
            <a:fillRect/>
          </a:stretch>
        </p:blipFill>
        <p:spPr bwMode="auto">
          <a:xfrm>
            <a:off x="4495800" y="4644537"/>
            <a:ext cx="4038600" cy="2213463"/>
          </a:xfrm>
          <a:prstGeom prst="rect">
            <a:avLst/>
          </a:prstGeom>
          <a:noFill/>
          <a:ln w="9525">
            <a:noFill/>
            <a:miter lim="800000"/>
            <a:headEnd/>
            <a:tailEnd/>
          </a:ln>
          <a:effectLst/>
        </p:spPr>
      </p:pic>
      <p:sp>
        <p:nvSpPr>
          <p:cNvPr id="7" name="TextBox 6"/>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990600" y="381000"/>
            <a:ext cx="7429500" cy="5632311"/>
          </a:xfrm>
          <a:prstGeom prst="rect">
            <a:avLst/>
          </a:prstGeom>
          <a:noFill/>
          <a:ln w="9525">
            <a:noFill/>
            <a:miter lim="800000"/>
            <a:headEnd/>
            <a:tailEnd/>
          </a:ln>
        </p:spPr>
        <p:txBody>
          <a:bodyPr wrap="square">
            <a:spAutoFit/>
          </a:bodyPr>
          <a:lstStyle/>
          <a:p>
            <a:endParaRPr lang="en-US" sz="2000" dirty="0" smtClean="0">
              <a:latin typeface="Calibri" pitchFamily="34" charset="0"/>
            </a:endParaRPr>
          </a:p>
          <a:p>
            <a:r>
              <a:rPr lang="en-US" sz="2000" dirty="0" smtClean="0"/>
              <a:t>void  </a:t>
            </a:r>
            <a:r>
              <a:rPr lang="en-US" sz="2000" dirty="0" err="1" smtClean="0"/>
              <a:t>selectionSort</a:t>
            </a:r>
            <a:r>
              <a:rPr lang="en-US" sz="2000" dirty="0" smtClean="0"/>
              <a:t> (</a:t>
            </a:r>
            <a:r>
              <a:rPr lang="en-US" sz="2000" dirty="0" err="1" smtClean="0"/>
              <a:t>int</a:t>
            </a:r>
            <a:r>
              <a:rPr lang="en-US" sz="2000" dirty="0" smtClean="0"/>
              <a:t> </a:t>
            </a:r>
            <a:r>
              <a:rPr lang="en-US" sz="2000" dirty="0" err="1" smtClean="0"/>
              <a:t>arr</a:t>
            </a:r>
            <a:r>
              <a:rPr lang="en-US" sz="2000" dirty="0" smtClean="0"/>
              <a:t>[ ] , </a:t>
            </a:r>
            <a:r>
              <a:rPr lang="en-US" sz="2000" dirty="0" err="1" smtClean="0"/>
              <a:t>int</a:t>
            </a:r>
            <a:r>
              <a:rPr lang="en-US" sz="2000" dirty="0" smtClean="0"/>
              <a:t> n)</a:t>
            </a:r>
          </a:p>
          <a:p>
            <a:r>
              <a:rPr lang="en-US" sz="2000" dirty="0" smtClean="0"/>
              <a:t> {</a:t>
            </a:r>
          </a:p>
          <a:p>
            <a:r>
              <a:rPr lang="en-US" sz="2000" dirty="0" smtClean="0"/>
              <a:t>      </a:t>
            </a:r>
            <a:r>
              <a:rPr lang="en-US" sz="2000" dirty="0" err="1" smtClean="0"/>
              <a:t>int</a:t>
            </a:r>
            <a:r>
              <a:rPr lang="en-US" sz="2000" dirty="0" smtClean="0"/>
              <a:t>  </a:t>
            </a:r>
            <a:r>
              <a:rPr lang="en-US" sz="2000" dirty="0" err="1" smtClean="0"/>
              <a:t>i</a:t>
            </a:r>
            <a:r>
              <a:rPr lang="en-US" sz="2000" dirty="0" smtClean="0"/>
              <a:t> , j , </a:t>
            </a:r>
            <a:r>
              <a:rPr lang="en-US" sz="2000" dirty="0" err="1" smtClean="0"/>
              <a:t>minIndex</a:t>
            </a:r>
            <a:r>
              <a:rPr lang="en-US" sz="2000" dirty="0" smtClean="0"/>
              <a:t> , </a:t>
            </a:r>
            <a:r>
              <a:rPr lang="en-US" sz="2000" dirty="0" err="1" smtClean="0"/>
              <a:t>tmp</a:t>
            </a:r>
            <a:r>
              <a:rPr lang="en-US" sz="2000" dirty="0" smtClean="0"/>
              <a:t>;     </a:t>
            </a:r>
          </a:p>
          <a:p>
            <a:r>
              <a:rPr lang="en-US" sz="2000" dirty="0" smtClean="0"/>
              <a:t>      for (</a:t>
            </a:r>
            <a:r>
              <a:rPr lang="en-US" sz="2000" dirty="0" err="1" smtClean="0"/>
              <a:t>i</a:t>
            </a:r>
            <a:r>
              <a:rPr lang="en-US" sz="2000" dirty="0" smtClean="0"/>
              <a:t> = 0; </a:t>
            </a:r>
            <a:r>
              <a:rPr lang="en-US" sz="2000" dirty="0" err="1" smtClean="0"/>
              <a:t>i</a:t>
            </a:r>
            <a:r>
              <a:rPr lang="en-US" sz="2000" dirty="0" smtClean="0"/>
              <a:t> &lt; n - 1; </a:t>
            </a:r>
            <a:r>
              <a:rPr lang="en-US" sz="2000" dirty="0" err="1" smtClean="0"/>
              <a:t>i</a:t>
            </a:r>
            <a:r>
              <a:rPr lang="en-US" sz="2000" dirty="0" smtClean="0"/>
              <a:t>++) {</a:t>
            </a:r>
          </a:p>
          <a:p>
            <a:r>
              <a:rPr lang="en-US" sz="2000" dirty="0" smtClean="0"/>
              <a:t>            </a:t>
            </a:r>
            <a:r>
              <a:rPr lang="en-US" sz="2000" dirty="0" err="1" smtClean="0"/>
              <a:t>minIndex</a:t>
            </a:r>
            <a:r>
              <a:rPr lang="en-US" sz="2000" dirty="0" smtClean="0"/>
              <a:t> = </a:t>
            </a:r>
            <a:r>
              <a:rPr lang="en-US" sz="2000" dirty="0" err="1" smtClean="0"/>
              <a:t>i</a:t>
            </a:r>
            <a:r>
              <a:rPr lang="en-US" sz="2000" dirty="0" smtClean="0"/>
              <a:t>;</a:t>
            </a:r>
          </a:p>
          <a:p>
            <a:r>
              <a:rPr lang="en-US" sz="2000" dirty="0" smtClean="0"/>
              <a:t>            for (j = </a:t>
            </a:r>
            <a:r>
              <a:rPr lang="en-US" sz="2000" dirty="0" err="1" smtClean="0"/>
              <a:t>i</a:t>
            </a:r>
            <a:r>
              <a:rPr lang="en-US" sz="2000" dirty="0" smtClean="0"/>
              <a:t> + 1; j &lt; n; j++)</a:t>
            </a:r>
          </a:p>
          <a:p>
            <a:r>
              <a:rPr lang="en-US" sz="2000" dirty="0" smtClean="0"/>
              <a:t>                  if (</a:t>
            </a:r>
            <a:r>
              <a:rPr lang="en-US" sz="2000" dirty="0" err="1" smtClean="0"/>
              <a:t>arr</a:t>
            </a:r>
            <a:r>
              <a:rPr lang="en-US" sz="2000" dirty="0" smtClean="0"/>
              <a:t>[j] &lt; </a:t>
            </a:r>
            <a:r>
              <a:rPr lang="en-US" sz="2000" dirty="0" err="1" smtClean="0"/>
              <a:t>arr</a:t>
            </a:r>
            <a:r>
              <a:rPr lang="en-US" sz="2000" dirty="0" smtClean="0"/>
              <a:t>[</a:t>
            </a:r>
            <a:r>
              <a:rPr lang="en-US" sz="2000" dirty="0" err="1" smtClean="0"/>
              <a:t>minIndex</a:t>
            </a:r>
            <a:r>
              <a:rPr lang="en-US" sz="2000" dirty="0" smtClean="0"/>
              <a:t>])</a:t>
            </a:r>
          </a:p>
          <a:p>
            <a:r>
              <a:rPr lang="en-US" sz="2000" dirty="0" smtClean="0"/>
              <a:t>                        </a:t>
            </a:r>
            <a:r>
              <a:rPr lang="en-US" sz="2000" dirty="0" err="1" smtClean="0"/>
              <a:t>minIndex</a:t>
            </a:r>
            <a:r>
              <a:rPr lang="en-US" sz="2000" dirty="0" smtClean="0"/>
              <a:t> = j;</a:t>
            </a:r>
          </a:p>
          <a:p>
            <a:r>
              <a:rPr lang="en-US" sz="2000" dirty="0" smtClean="0"/>
              <a:t>            if (</a:t>
            </a:r>
            <a:r>
              <a:rPr lang="en-US" sz="2000" dirty="0" err="1" smtClean="0"/>
              <a:t>minIndex</a:t>
            </a:r>
            <a:r>
              <a:rPr lang="en-US" sz="2000" dirty="0" smtClean="0"/>
              <a:t> != </a:t>
            </a:r>
            <a:r>
              <a:rPr lang="en-US" sz="2000" dirty="0" err="1" smtClean="0"/>
              <a:t>i</a:t>
            </a:r>
            <a:r>
              <a:rPr lang="en-US" sz="2000" dirty="0" smtClean="0"/>
              <a:t>) {</a:t>
            </a:r>
          </a:p>
          <a:p>
            <a:r>
              <a:rPr lang="en-US" sz="2000" dirty="0" smtClean="0"/>
              <a:t>                  </a:t>
            </a:r>
            <a:r>
              <a:rPr lang="en-US" sz="2000" dirty="0" err="1" smtClean="0"/>
              <a:t>tmp</a:t>
            </a:r>
            <a:r>
              <a:rPr lang="en-US" sz="2000" dirty="0" smtClean="0"/>
              <a:t> = </a:t>
            </a:r>
            <a:r>
              <a:rPr lang="en-US" sz="2000" dirty="0" err="1" smtClean="0"/>
              <a:t>arr</a:t>
            </a:r>
            <a:r>
              <a:rPr lang="en-US" sz="2000" dirty="0" smtClean="0"/>
              <a:t>[</a:t>
            </a:r>
            <a:r>
              <a:rPr lang="en-US" sz="2000" dirty="0" err="1" smtClean="0"/>
              <a:t>i</a:t>
            </a:r>
            <a:r>
              <a:rPr lang="en-US" sz="2000" dirty="0" smtClean="0"/>
              <a:t>];</a:t>
            </a:r>
          </a:p>
          <a:p>
            <a:r>
              <a:rPr lang="en-US" sz="2000" dirty="0" smtClean="0"/>
              <a:t>                  </a:t>
            </a:r>
            <a:r>
              <a:rPr lang="en-US" sz="2000" dirty="0" err="1" smtClean="0"/>
              <a:t>arr</a:t>
            </a:r>
            <a:r>
              <a:rPr lang="en-US" sz="2000" dirty="0" smtClean="0"/>
              <a:t>[</a:t>
            </a:r>
            <a:r>
              <a:rPr lang="en-US" sz="2000" dirty="0" err="1" smtClean="0"/>
              <a:t>i</a:t>
            </a:r>
            <a:r>
              <a:rPr lang="en-US" sz="2000" dirty="0" smtClean="0"/>
              <a:t>] = </a:t>
            </a:r>
            <a:r>
              <a:rPr lang="en-US" sz="2000" dirty="0" err="1" smtClean="0"/>
              <a:t>arr</a:t>
            </a:r>
            <a:r>
              <a:rPr lang="en-US" sz="2000" dirty="0" smtClean="0"/>
              <a:t>[</a:t>
            </a:r>
            <a:r>
              <a:rPr lang="en-US" sz="2000" dirty="0" err="1" smtClean="0"/>
              <a:t>minIndex</a:t>
            </a:r>
            <a:r>
              <a:rPr lang="en-US" sz="2000" dirty="0" smtClean="0"/>
              <a:t>];</a:t>
            </a:r>
          </a:p>
          <a:p>
            <a:r>
              <a:rPr lang="en-US" sz="2000" dirty="0" smtClean="0"/>
              <a:t>                  </a:t>
            </a:r>
            <a:r>
              <a:rPr lang="en-US" sz="2000" dirty="0" err="1" smtClean="0"/>
              <a:t>arr</a:t>
            </a:r>
            <a:r>
              <a:rPr lang="en-US" sz="2000" dirty="0" smtClean="0"/>
              <a:t>[</a:t>
            </a:r>
            <a:r>
              <a:rPr lang="en-US" sz="2000" dirty="0" err="1" smtClean="0"/>
              <a:t>minIndex</a:t>
            </a:r>
            <a:r>
              <a:rPr lang="en-US" sz="2000" dirty="0" smtClean="0"/>
              <a:t>] = </a:t>
            </a:r>
            <a:r>
              <a:rPr lang="en-US" sz="2000" dirty="0" err="1" smtClean="0"/>
              <a:t>tmp</a:t>
            </a:r>
            <a:r>
              <a:rPr lang="en-US" sz="2000" dirty="0" smtClean="0"/>
              <a:t>;</a:t>
            </a:r>
          </a:p>
          <a:p>
            <a:r>
              <a:rPr lang="en-US" sz="2000" dirty="0" smtClean="0"/>
              <a:t>            }</a:t>
            </a:r>
          </a:p>
          <a:p>
            <a:r>
              <a:rPr lang="en-US" sz="2000" dirty="0" smtClean="0"/>
              <a:t>      }</a:t>
            </a:r>
          </a:p>
          <a:p>
            <a:r>
              <a:rPr lang="en-US" sz="2000" dirty="0" smtClean="0"/>
              <a:t>}</a:t>
            </a:r>
          </a:p>
          <a:p>
            <a:r>
              <a:rPr lang="en-US" sz="2000" dirty="0" smtClean="0">
                <a:solidFill>
                  <a:srgbClr val="FF0000"/>
                </a:solidFill>
                <a:latin typeface="Calibri" pitchFamily="34" charset="0"/>
              </a:rPr>
              <a:t> </a:t>
            </a:r>
          </a:p>
          <a:p>
            <a:endParaRPr lang="en-US" sz="2000" dirty="0">
              <a:latin typeface="Calibri" pitchFamily="34" charset="0"/>
            </a:endParaRPr>
          </a:p>
        </p:txBody>
      </p:sp>
      <p:sp>
        <p:nvSpPr>
          <p:cNvPr id="3" name="TextBox 2"/>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8AA787D9-04A9-46A5-BF45-D865A0A1D657}" type="slidenum">
              <a:rPr lang="en-US"/>
              <a:pPr/>
              <a:t>101</a:t>
            </a:fld>
            <a:endParaRPr lang="en-US"/>
          </a:p>
        </p:txBody>
      </p:sp>
      <p:sp>
        <p:nvSpPr>
          <p:cNvPr id="16386" name="Rectangle 2"/>
          <p:cNvSpPr>
            <a:spLocks noGrp="1" noChangeArrowheads="1"/>
          </p:cNvSpPr>
          <p:nvPr>
            <p:ph type="title"/>
          </p:nvPr>
        </p:nvSpPr>
        <p:spPr>
          <a:xfrm>
            <a:off x="1143000" y="0"/>
            <a:ext cx="7772400" cy="1066800"/>
          </a:xfrm>
        </p:spPr>
        <p:txBody>
          <a:bodyPr/>
          <a:lstStyle/>
          <a:p>
            <a:r>
              <a:rPr lang="en-US" dirty="0"/>
              <a:t>Insertion Sort</a:t>
            </a:r>
          </a:p>
        </p:txBody>
      </p:sp>
      <p:sp>
        <p:nvSpPr>
          <p:cNvPr id="16387" name="Rectangle 3"/>
          <p:cNvSpPr>
            <a:spLocks noGrp="1" noChangeArrowheads="1"/>
          </p:cNvSpPr>
          <p:nvPr>
            <p:ph type="body" idx="1"/>
          </p:nvPr>
        </p:nvSpPr>
        <p:spPr>
          <a:xfrm>
            <a:off x="1143000" y="1066800"/>
            <a:ext cx="7772400" cy="4114800"/>
          </a:xfrm>
        </p:spPr>
        <p:txBody>
          <a:bodyPr/>
          <a:lstStyle/>
          <a:p>
            <a:r>
              <a:rPr lang="en-US" sz="2800" dirty="0"/>
              <a:t>Based on the technique used by card players to arrange a hand of cards</a:t>
            </a:r>
          </a:p>
          <a:p>
            <a:pPr lvl="1"/>
            <a:r>
              <a:rPr lang="en-US" dirty="0"/>
              <a:t>Player keeps the cards that have been picked up so far in sorted order</a:t>
            </a:r>
          </a:p>
          <a:p>
            <a:pPr lvl="1"/>
            <a:r>
              <a:rPr lang="en-US" dirty="0"/>
              <a:t>When the player picks up a new card, he makes room for the new card and then inserts it in its proper place</a:t>
            </a:r>
          </a:p>
        </p:txBody>
      </p:sp>
      <p:pic>
        <p:nvPicPr>
          <p:cNvPr id="16389" name="Picture 5"/>
          <p:cNvPicPr>
            <a:picLocks noChangeAspect="1" noChangeArrowheads="1"/>
          </p:cNvPicPr>
          <p:nvPr/>
        </p:nvPicPr>
        <p:blipFill>
          <a:blip r:embed="rId2"/>
          <a:srcRect l="18824"/>
          <a:stretch>
            <a:fillRect/>
          </a:stretch>
        </p:blipFill>
        <p:spPr bwMode="auto">
          <a:xfrm>
            <a:off x="1143000" y="4419600"/>
            <a:ext cx="7306796" cy="2057400"/>
          </a:xfrm>
          <a:prstGeom prst="rect">
            <a:avLst/>
          </a:prstGeom>
          <a:noFill/>
          <a:ln w="9525">
            <a:noFill/>
            <a:miter lim="800000"/>
            <a:headEnd/>
            <a:tailEnd/>
          </a:ln>
          <a:effectLst/>
        </p:spPr>
      </p:pic>
      <p:sp>
        <p:nvSpPr>
          <p:cNvPr id="6" name="TextBox 5"/>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8A8B8ACB-84E2-4A16-BA29-8071BE806F5A}" type="slidenum">
              <a:rPr lang="en-US"/>
              <a:pPr/>
              <a:t>102</a:t>
            </a:fld>
            <a:endParaRPr lang="en-US"/>
          </a:p>
        </p:txBody>
      </p:sp>
      <p:sp>
        <p:nvSpPr>
          <p:cNvPr id="17410" name="Rectangle 2"/>
          <p:cNvSpPr>
            <a:spLocks noGrp="1" noChangeArrowheads="1"/>
          </p:cNvSpPr>
          <p:nvPr>
            <p:ph type="title"/>
          </p:nvPr>
        </p:nvSpPr>
        <p:spPr>
          <a:xfrm>
            <a:off x="1143000" y="0"/>
            <a:ext cx="7772400" cy="1143000"/>
          </a:xfrm>
        </p:spPr>
        <p:txBody>
          <a:bodyPr/>
          <a:lstStyle/>
          <a:p>
            <a:r>
              <a:rPr lang="en-US" dirty="0"/>
              <a:t>Insertion Sort Algorithm</a:t>
            </a:r>
          </a:p>
        </p:txBody>
      </p:sp>
      <p:sp>
        <p:nvSpPr>
          <p:cNvPr id="17411" name="Rectangle 3"/>
          <p:cNvSpPr>
            <a:spLocks noGrp="1" noChangeArrowheads="1"/>
          </p:cNvSpPr>
          <p:nvPr>
            <p:ph type="body" idx="1"/>
          </p:nvPr>
        </p:nvSpPr>
        <p:spPr>
          <a:xfrm>
            <a:off x="1066800" y="1219200"/>
            <a:ext cx="7772400" cy="2667000"/>
          </a:xfrm>
        </p:spPr>
        <p:txBody>
          <a:bodyPr/>
          <a:lstStyle/>
          <a:p>
            <a:r>
              <a:rPr lang="en-US" sz="2400" dirty="0"/>
              <a:t>For each array element from the second to the last (</a:t>
            </a:r>
            <a:r>
              <a:rPr lang="en-US" sz="2400" dirty="0" err="1"/>
              <a:t>nextPos</a:t>
            </a:r>
            <a:r>
              <a:rPr lang="en-US" sz="2400" dirty="0"/>
              <a:t> = 1)</a:t>
            </a:r>
          </a:p>
          <a:p>
            <a:pPr lvl="1"/>
            <a:r>
              <a:rPr lang="en-US" sz="2400" dirty="0"/>
              <a:t>Insert the element at </a:t>
            </a:r>
            <a:r>
              <a:rPr lang="en-US" sz="2400" dirty="0" err="1"/>
              <a:t>nextPos</a:t>
            </a:r>
            <a:r>
              <a:rPr lang="en-US" sz="2400" dirty="0"/>
              <a:t> where it belongs in the array, increasing the length of the sorted </a:t>
            </a:r>
            <a:r>
              <a:rPr lang="en-US" sz="2400" dirty="0" err="1"/>
              <a:t>subarray</a:t>
            </a:r>
            <a:r>
              <a:rPr lang="en-US" sz="2400" dirty="0"/>
              <a:t> by 1</a:t>
            </a:r>
          </a:p>
        </p:txBody>
      </p:sp>
      <p:pic>
        <p:nvPicPr>
          <p:cNvPr id="17412" name="Picture 4"/>
          <p:cNvPicPr>
            <a:picLocks noChangeAspect="1" noChangeArrowheads="1"/>
          </p:cNvPicPr>
          <p:nvPr/>
        </p:nvPicPr>
        <p:blipFill>
          <a:blip r:embed="rId2"/>
          <a:srcRect l="30854"/>
          <a:stretch>
            <a:fillRect/>
          </a:stretch>
        </p:blipFill>
        <p:spPr bwMode="auto">
          <a:xfrm>
            <a:off x="1600200" y="3276600"/>
            <a:ext cx="6172200" cy="3614794"/>
          </a:xfrm>
          <a:prstGeom prst="rect">
            <a:avLst/>
          </a:prstGeom>
          <a:noFill/>
          <a:ln w="9525">
            <a:noFill/>
            <a:miter lim="800000"/>
            <a:headEnd/>
            <a:tailEnd/>
          </a:ln>
          <a:effectLst/>
        </p:spPr>
      </p:pic>
      <p:sp>
        <p:nvSpPr>
          <p:cNvPr id="6" name="TextBox 5"/>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6"/>
          <p:cNvSpPr>
            <a:spLocks noGrp="1"/>
          </p:cNvSpPr>
          <p:nvPr>
            <p:ph type="sldNum" sz="quarter" idx="12"/>
          </p:nvPr>
        </p:nvSpPr>
        <p:spPr/>
        <p:txBody>
          <a:bodyPr/>
          <a:lstStyle/>
          <a:p>
            <a:fld id="{B7DB502B-02A8-4EA6-AE2D-C6F96CD0EA48}" type="slidenum">
              <a:rPr lang="ar-SA"/>
              <a:pPr/>
              <a:t>103</a:t>
            </a:fld>
            <a:endParaRPr lang="en-US"/>
          </a:p>
        </p:txBody>
      </p:sp>
      <p:sp>
        <p:nvSpPr>
          <p:cNvPr id="462850" name="Rectangle 2"/>
          <p:cNvSpPr>
            <a:spLocks noGrp="1" noChangeArrowheads="1"/>
          </p:cNvSpPr>
          <p:nvPr>
            <p:ph type="title"/>
          </p:nvPr>
        </p:nvSpPr>
        <p:spPr>
          <a:xfrm>
            <a:off x="1371600" y="0"/>
            <a:ext cx="7772400" cy="990600"/>
          </a:xfrm>
        </p:spPr>
        <p:txBody>
          <a:bodyPr/>
          <a:lstStyle/>
          <a:p>
            <a:r>
              <a:rPr lang="en-US" dirty="0"/>
              <a:t>Insertion Sort (cont’d)</a:t>
            </a:r>
          </a:p>
        </p:txBody>
      </p:sp>
      <p:sp>
        <p:nvSpPr>
          <p:cNvPr id="462851" name="Rectangle 3"/>
          <p:cNvSpPr>
            <a:spLocks noChangeArrowheads="1"/>
          </p:cNvSpPr>
          <p:nvPr/>
        </p:nvSpPr>
        <p:spPr bwMode="auto">
          <a:xfrm>
            <a:off x="914400" y="990600"/>
            <a:ext cx="8229600" cy="1389548"/>
          </a:xfrm>
          <a:prstGeom prst="rect">
            <a:avLst/>
          </a:prstGeom>
          <a:noFill/>
          <a:ln w="9525">
            <a:noFill/>
            <a:miter lim="800000"/>
            <a:headEnd/>
            <a:tailEnd/>
          </a:ln>
          <a:effectLst/>
        </p:spPr>
        <p:txBody>
          <a:bodyPr wrap="square">
            <a:spAutoFit/>
          </a:bodyPr>
          <a:lstStyle/>
          <a:p>
            <a:pPr marL="342900" indent="-342900">
              <a:lnSpc>
                <a:spcPct val="110000"/>
              </a:lnSpc>
              <a:spcBef>
                <a:spcPct val="50000"/>
              </a:spcBef>
            </a:pPr>
            <a:r>
              <a:rPr lang="en-US" sz="2000" dirty="0" smtClean="0">
                <a:latin typeface="Arial" charset="0"/>
                <a:cs typeface="Arial" charset="0"/>
              </a:rPr>
              <a:t>To </a:t>
            </a:r>
            <a:r>
              <a:rPr lang="en-US" sz="2000" dirty="0">
                <a:latin typeface="Arial" charset="0"/>
                <a:cs typeface="Arial" charset="0"/>
              </a:rPr>
              <a:t>sort an array with k elements, </a:t>
            </a:r>
            <a:r>
              <a:rPr lang="en-US" sz="2000" dirty="0">
                <a:cs typeface="Arial" charset="0"/>
              </a:rPr>
              <a:t>Insertion</a:t>
            </a:r>
            <a:r>
              <a:rPr lang="en-US" sz="2000" dirty="0">
                <a:latin typeface="Arial" charset="0"/>
                <a:cs typeface="Arial" charset="0"/>
              </a:rPr>
              <a:t> sort requires k – 1 passes</a:t>
            </a:r>
            <a:r>
              <a:rPr lang="en-US" sz="2000" dirty="0" smtClean="0">
                <a:latin typeface="Arial" charset="0"/>
                <a:cs typeface="Arial" charset="0"/>
              </a:rPr>
              <a:t>.</a:t>
            </a:r>
          </a:p>
          <a:p>
            <a:pPr marL="342900" indent="-342900">
              <a:lnSpc>
                <a:spcPct val="110000"/>
              </a:lnSpc>
              <a:spcBef>
                <a:spcPct val="50000"/>
              </a:spcBef>
            </a:pPr>
            <a:r>
              <a:rPr lang="en-US" sz="2000" dirty="0" smtClean="0"/>
              <a:t>  </a:t>
            </a:r>
            <a:endParaRPr lang="en-US" sz="2000" dirty="0"/>
          </a:p>
          <a:p>
            <a:pPr marL="342900" indent="-342900">
              <a:lnSpc>
                <a:spcPct val="110000"/>
              </a:lnSpc>
              <a:spcBef>
                <a:spcPct val="50000"/>
              </a:spcBef>
              <a:buFontTx/>
              <a:buChar char="•"/>
            </a:pPr>
            <a:r>
              <a:rPr lang="en-US" sz="2000" dirty="0"/>
              <a:t>Example:</a:t>
            </a:r>
          </a:p>
        </p:txBody>
      </p:sp>
      <p:pic>
        <p:nvPicPr>
          <p:cNvPr id="462852" name="Picture 4"/>
          <p:cNvPicPr>
            <a:picLocks noChangeAspect="1" noChangeArrowheads="1"/>
          </p:cNvPicPr>
          <p:nvPr/>
        </p:nvPicPr>
        <p:blipFill>
          <a:blip r:embed="rId2"/>
          <a:srcRect/>
          <a:stretch>
            <a:fillRect/>
          </a:stretch>
        </p:blipFill>
        <p:spPr bwMode="auto">
          <a:xfrm>
            <a:off x="214313" y="2667000"/>
            <a:ext cx="8929687" cy="2571750"/>
          </a:xfrm>
          <a:prstGeom prst="rect">
            <a:avLst/>
          </a:prstGeom>
          <a:noFill/>
          <a:ln w="9525">
            <a:noFill/>
            <a:miter lim="800000"/>
            <a:headEnd/>
            <a:tailEnd/>
          </a:ln>
          <a:effectLst/>
        </p:spPr>
      </p:pic>
      <p:sp>
        <p:nvSpPr>
          <p:cNvPr id="7" name="TextBox 6"/>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40267352-E89D-44A4-9B3C-BE9042743E1B}" type="slidenum">
              <a:rPr lang="en-US"/>
              <a:pPr/>
              <a:t>104</a:t>
            </a:fld>
            <a:endParaRPr lang="en-US"/>
          </a:p>
        </p:txBody>
      </p:sp>
      <p:sp>
        <p:nvSpPr>
          <p:cNvPr id="18434" name="Rectangle 2"/>
          <p:cNvSpPr>
            <a:spLocks noGrp="1" noChangeArrowheads="1"/>
          </p:cNvSpPr>
          <p:nvPr>
            <p:ph type="title"/>
          </p:nvPr>
        </p:nvSpPr>
        <p:spPr>
          <a:xfrm>
            <a:off x="1371600" y="0"/>
            <a:ext cx="7772400" cy="1143000"/>
          </a:xfrm>
        </p:spPr>
        <p:txBody>
          <a:bodyPr/>
          <a:lstStyle/>
          <a:p>
            <a:r>
              <a:rPr lang="en-US" dirty="0"/>
              <a:t>Analysis of Insertion Sort</a:t>
            </a:r>
          </a:p>
        </p:txBody>
      </p:sp>
      <p:sp>
        <p:nvSpPr>
          <p:cNvPr id="18435" name="Rectangle 3"/>
          <p:cNvSpPr>
            <a:spLocks noGrp="1" noChangeArrowheads="1"/>
          </p:cNvSpPr>
          <p:nvPr>
            <p:ph type="body" idx="1"/>
          </p:nvPr>
        </p:nvSpPr>
        <p:spPr>
          <a:xfrm>
            <a:off x="1066800" y="1524000"/>
            <a:ext cx="7772400" cy="4114800"/>
          </a:xfrm>
        </p:spPr>
        <p:txBody>
          <a:bodyPr/>
          <a:lstStyle/>
          <a:p>
            <a:r>
              <a:rPr lang="en-US" sz="2400" dirty="0"/>
              <a:t>Maximum number of comparisons is O(n*n)</a:t>
            </a:r>
          </a:p>
          <a:p>
            <a:r>
              <a:rPr lang="en-US" sz="2400" dirty="0"/>
              <a:t>In the best case, number of comparisons is O(n)</a:t>
            </a:r>
          </a:p>
          <a:p>
            <a:r>
              <a:rPr lang="en-US" sz="2400" dirty="0"/>
              <a:t>The number of shifts performed during an insertion is one less than the number of comparisons or, when the new value is the smallest so far, the same as the number of comparisons</a:t>
            </a:r>
          </a:p>
          <a:p>
            <a:r>
              <a:rPr lang="en-US" sz="2400" dirty="0"/>
              <a:t>A shift in an insertion sort requires the movement of only one item whereas in a bubble or selection sort an exchange involves a temporary item and requires the movement of three items</a:t>
            </a:r>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371600" y="-228600"/>
            <a:ext cx="7772400" cy="1143000"/>
          </a:xfrm>
          <a:noFill/>
          <a:ln/>
        </p:spPr>
        <p:txBody>
          <a:bodyPr/>
          <a:lstStyle/>
          <a:p>
            <a:r>
              <a:rPr lang="en-US" dirty="0"/>
              <a:t>Insertion Sort</a:t>
            </a:r>
          </a:p>
        </p:txBody>
      </p:sp>
      <p:sp>
        <p:nvSpPr>
          <p:cNvPr id="5123" name="Rectangle 3"/>
          <p:cNvSpPr>
            <a:spLocks noGrp="1" noChangeArrowheads="1"/>
          </p:cNvSpPr>
          <p:nvPr>
            <p:ph type="body" idx="1"/>
          </p:nvPr>
        </p:nvSpPr>
        <p:spPr>
          <a:xfrm>
            <a:off x="914400" y="914400"/>
            <a:ext cx="7772400" cy="5410200"/>
          </a:xfrm>
          <a:noFill/>
          <a:ln/>
        </p:spPr>
        <p:txBody>
          <a:bodyPr/>
          <a:lstStyle/>
          <a:p>
            <a:r>
              <a:rPr lang="en-US" sz="2400" dirty="0"/>
              <a:t>Algorithm</a:t>
            </a:r>
          </a:p>
          <a:p>
            <a:pPr lvl="1"/>
            <a:r>
              <a:rPr lang="en-US" sz="2400" dirty="0"/>
              <a:t> Conceptually, incremental add element to sorted array or list, starting with an empty array (list).</a:t>
            </a:r>
          </a:p>
          <a:p>
            <a:pPr lvl="1"/>
            <a:r>
              <a:rPr lang="en-US" sz="2400" dirty="0"/>
              <a:t>Incremental or batch algorithm.</a:t>
            </a:r>
          </a:p>
          <a:p>
            <a:r>
              <a:rPr lang="en-US" sz="2400" dirty="0"/>
              <a:t>Analysis</a:t>
            </a:r>
          </a:p>
          <a:p>
            <a:pPr lvl="1"/>
            <a:r>
              <a:rPr lang="en-US" sz="2400" dirty="0"/>
              <a:t>In best case, input is sorted: time is O(N)</a:t>
            </a:r>
          </a:p>
          <a:p>
            <a:pPr lvl="1"/>
            <a:r>
              <a:rPr lang="en-US" sz="2400" dirty="0"/>
              <a:t>In worst case, input is reverse sorted: time is O(N</a:t>
            </a:r>
            <a:r>
              <a:rPr lang="en-US" sz="2400" baseline="30000" dirty="0"/>
              <a:t>2</a:t>
            </a:r>
            <a:r>
              <a:rPr lang="en-US" sz="2400" dirty="0"/>
              <a:t>).</a:t>
            </a:r>
          </a:p>
          <a:p>
            <a:pPr lvl="1"/>
            <a:r>
              <a:rPr lang="en-US" sz="2400" dirty="0"/>
              <a:t>Average case is (loose argument) is O(N</a:t>
            </a:r>
            <a:r>
              <a:rPr lang="en-US" sz="2400" baseline="30000" dirty="0"/>
              <a:t>2</a:t>
            </a:r>
            <a:r>
              <a:rPr lang="en-US" sz="2400" dirty="0"/>
              <a:t>)</a:t>
            </a:r>
          </a:p>
          <a:p>
            <a:r>
              <a:rPr lang="en-US" sz="2400" dirty="0"/>
              <a:t>Inversion: elements out of order</a:t>
            </a:r>
          </a:p>
          <a:p>
            <a:pPr lvl="1"/>
            <a:r>
              <a:rPr lang="en-US" sz="2400" dirty="0"/>
              <a:t>critical variable for determining algorithm time-cost</a:t>
            </a:r>
          </a:p>
          <a:p>
            <a:pPr lvl="1"/>
            <a:r>
              <a:rPr lang="en-US" sz="2400" b="1" dirty="0"/>
              <a:t>each swap removes exactly 1 inversion</a:t>
            </a:r>
            <a:endParaRPr lang="en-US" sz="2400" dirty="0"/>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a:xfrm>
            <a:off x="1046880" y="456528"/>
            <a:ext cx="7257600" cy="1036909"/>
          </a:xfrm>
          <a:ln/>
        </p:spPr>
        <p:txBody>
          <a:bodyPr/>
          <a:lstStyle/>
          <a:p>
            <a:pPr defTabSz="829452"/>
            <a:r>
              <a:rPr lang="en-US" sz="3600" dirty="0"/>
              <a:t>Pseudo-code for Insertion Sorting</a:t>
            </a:r>
          </a:p>
        </p:txBody>
      </p:sp>
      <p:sp>
        <p:nvSpPr>
          <p:cNvPr id="25605" name="Rectangle 5"/>
          <p:cNvSpPr>
            <a:spLocks noGrp="1" noChangeArrowheads="1"/>
          </p:cNvSpPr>
          <p:nvPr>
            <p:ph type="body" idx="1"/>
          </p:nvPr>
        </p:nvSpPr>
        <p:spPr>
          <a:xfrm>
            <a:off x="1185120" y="1839074"/>
            <a:ext cx="7050240" cy="2419454"/>
          </a:xfrm>
          <a:ln/>
        </p:spPr>
        <p:txBody>
          <a:bodyPr/>
          <a:lstStyle/>
          <a:p>
            <a:pPr marL="552968" indent="-552968" defTabSz="829452"/>
            <a:r>
              <a:rPr lang="en-US" dirty="0"/>
              <a:t>Place </a:t>
            </a:r>
            <a:r>
              <a:rPr lang="en-US" dirty="0" err="1"/>
              <a:t>i</a:t>
            </a:r>
            <a:r>
              <a:rPr lang="en-US" i="1" dirty="0" err="1"/>
              <a:t>th</a:t>
            </a:r>
            <a:r>
              <a:rPr lang="en-US" dirty="0"/>
              <a:t> item in proper position:</a:t>
            </a:r>
          </a:p>
          <a:p>
            <a:pPr marL="552968" indent="-552968" defTabSz="829452"/>
            <a:endParaRPr lang="en-US" dirty="0"/>
          </a:p>
          <a:p>
            <a:pPr marL="898573" lvl="1" indent="-483847" defTabSz="829452"/>
            <a:r>
              <a:rPr lang="en-US" dirty="0"/>
              <a:t> </a:t>
            </a:r>
            <a:r>
              <a:rPr lang="en-US" i="1" dirty="0"/>
              <a:t>temp</a:t>
            </a:r>
            <a:r>
              <a:rPr lang="en-US" dirty="0"/>
              <a:t> = </a:t>
            </a:r>
            <a:r>
              <a:rPr lang="en-US" i="1" dirty="0"/>
              <a:t>data[</a:t>
            </a:r>
            <a:r>
              <a:rPr lang="en-US" i="1" dirty="0" err="1"/>
              <a:t>i</a:t>
            </a:r>
            <a:r>
              <a:rPr lang="en-US" i="1" dirty="0"/>
              <a:t>]</a:t>
            </a:r>
          </a:p>
          <a:p>
            <a:pPr marL="898573" lvl="1" indent="-483847" defTabSz="829452"/>
            <a:r>
              <a:rPr lang="en-US" dirty="0"/>
              <a:t>shift those elements </a:t>
            </a:r>
            <a:r>
              <a:rPr lang="en-US" i="1" dirty="0"/>
              <a:t>data[j]</a:t>
            </a:r>
            <a:r>
              <a:rPr lang="en-US" dirty="0"/>
              <a:t> which greater than </a:t>
            </a:r>
            <a:r>
              <a:rPr lang="en-US" i="1" dirty="0"/>
              <a:t>temp</a:t>
            </a:r>
            <a:r>
              <a:rPr lang="en-US" dirty="0"/>
              <a:t> to right by one position</a:t>
            </a:r>
          </a:p>
          <a:p>
            <a:pPr marL="898573" lvl="1" indent="-483847" defTabSz="829452"/>
            <a:r>
              <a:rPr lang="en-US" dirty="0"/>
              <a:t>place </a:t>
            </a:r>
            <a:r>
              <a:rPr lang="en-US" i="1" dirty="0"/>
              <a:t>temp</a:t>
            </a:r>
            <a:r>
              <a:rPr lang="en-US" dirty="0"/>
              <a:t> in its proper position</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5381" name="Rectangle 5"/>
          <p:cNvSpPr>
            <a:spLocks noGrp="1" noChangeArrowheads="1"/>
          </p:cNvSpPr>
          <p:nvPr>
            <p:ph type="title"/>
          </p:nvPr>
        </p:nvSpPr>
        <p:spPr>
          <a:xfrm>
            <a:off x="1371600" y="0"/>
            <a:ext cx="7772400" cy="1143000"/>
          </a:xfrm>
        </p:spPr>
        <p:txBody>
          <a:bodyPr/>
          <a:lstStyle/>
          <a:p>
            <a:r>
              <a:rPr lang="en-US" dirty="0"/>
              <a:t>Insertion Sort (cont’d)</a:t>
            </a:r>
          </a:p>
        </p:txBody>
      </p:sp>
      <p:sp>
        <p:nvSpPr>
          <p:cNvPr id="1125380" name="Text Box 4"/>
          <p:cNvSpPr txBox="1">
            <a:spLocks noChangeArrowheads="1"/>
          </p:cNvSpPr>
          <p:nvPr/>
        </p:nvSpPr>
        <p:spPr bwMode="auto">
          <a:xfrm>
            <a:off x="1382713" y="2125663"/>
            <a:ext cx="6008687" cy="4359275"/>
          </a:xfrm>
          <a:prstGeom prst="rect">
            <a:avLst/>
          </a:prstGeom>
          <a:solidFill>
            <a:srgbClr val="CCECFF"/>
          </a:solidFill>
          <a:ln w="9525">
            <a:noFill/>
            <a:miter lim="800000"/>
            <a:headEnd/>
            <a:tailEnd/>
          </a:ln>
          <a:effectLst/>
        </p:spPr>
        <p:txBody>
          <a:bodyPr>
            <a:spAutoFit/>
          </a:bodyPr>
          <a:lstStyle/>
          <a:p>
            <a:r>
              <a:rPr lang="en-US" sz="2000" dirty="0">
                <a:latin typeface="Arial" charset="0"/>
              </a:rPr>
              <a:t> public void </a:t>
            </a:r>
            <a:r>
              <a:rPr lang="en-US" sz="2000" dirty="0" err="1">
                <a:latin typeface="Arial" charset="0"/>
              </a:rPr>
              <a:t>insertionSort</a:t>
            </a:r>
            <a:r>
              <a:rPr lang="en-US" sz="2000" dirty="0">
                <a:latin typeface="Arial" charset="0"/>
              </a:rPr>
              <a:t> (double </a:t>
            </a:r>
            <a:r>
              <a:rPr lang="en-US" sz="2000" dirty="0" err="1" smtClean="0">
                <a:latin typeface="Arial" charset="0"/>
              </a:rPr>
              <a:t>arr</a:t>
            </a:r>
            <a:r>
              <a:rPr lang="en-US" sz="2000" dirty="0" smtClean="0">
                <a:latin typeface="Arial" charset="0"/>
              </a:rPr>
              <a:t>[ ] , </a:t>
            </a:r>
            <a:r>
              <a:rPr lang="en-US" sz="2000" dirty="0" err="1">
                <a:latin typeface="Arial" charset="0"/>
              </a:rPr>
              <a:t>int</a:t>
            </a:r>
            <a:r>
              <a:rPr lang="en-US" sz="2000" dirty="0">
                <a:latin typeface="Arial" charset="0"/>
              </a:rPr>
              <a:t> n)</a:t>
            </a:r>
          </a:p>
          <a:p>
            <a:r>
              <a:rPr lang="en-US" sz="2000" dirty="0">
                <a:latin typeface="Arial" charset="0"/>
              </a:rPr>
              <a:t>  {</a:t>
            </a:r>
          </a:p>
          <a:p>
            <a:r>
              <a:rPr lang="en-US" sz="2000" dirty="0">
                <a:latin typeface="Arial" charset="0"/>
              </a:rPr>
              <a:t>     for (</a:t>
            </a:r>
            <a:r>
              <a:rPr lang="en-US" sz="2000" dirty="0" err="1">
                <a:latin typeface="Arial" charset="0"/>
              </a:rPr>
              <a:t>int</a:t>
            </a:r>
            <a:r>
              <a:rPr lang="en-US" sz="2000" dirty="0">
                <a:latin typeface="Arial" charset="0"/>
              </a:rPr>
              <a:t> k = 1 ; k &lt; n;  k++)</a:t>
            </a:r>
          </a:p>
          <a:p>
            <a:r>
              <a:rPr lang="en-US" sz="2000" dirty="0">
                <a:latin typeface="Arial" charset="0"/>
              </a:rPr>
              <a:t>     {</a:t>
            </a:r>
          </a:p>
          <a:p>
            <a:r>
              <a:rPr lang="en-US" sz="2000" dirty="0">
                <a:latin typeface="Arial" charset="0"/>
              </a:rPr>
              <a:t>        double temp = </a:t>
            </a:r>
            <a:r>
              <a:rPr lang="en-US" sz="2000" dirty="0" err="1">
                <a:latin typeface="Arial" charset="0"/>
              </a:rPr>
              <a:t>arr</a:t>
            </a:r>
            <a:r>
              <a:rPr lang="en-US" sz="2000" dirty="0">
                <a:latin typeface="Arial" charset="0"/>
              </a:rPr>
              <a:t> [ k ];</a:t>
            </a:r>
          </a:p>
          <a:p>
            <a:r>
              <a:rPr lang="en-US" sz="2000" dirty="0">
                <a:latin typeface="Arial" charset="0"/>
              </a:rPr>
              <a:t>        </a:t>
            </a:r>
            <a:r>
              <a:rPr lang="en-US" sz="2000" dirty="0" err="1">
                <a:latin typeface="Arial" charset="0"/>
              </a:rPr>
              <a:t>int</a:t>
            </a:r>
            <a:r>
              <a:rPr lang="en-US" sz="2000" dirty="0">
                <a:latin typeface="Arial" charset="0"/>
              </a:rPr>
              <a:t> </a:t>
            </a:r>
            <a:r>
              <a:rPr lang="en-US" sz="2000" dirty="0" err="1">
                <a:latin typeface="Arial" charset="0"/>
              </a:rPr>
              <a:t>i</a:t>
            </a:r>
            <a:r>
              <a:rPr lang="en-US" sz="2000" dirty="0">
                <a:latin typeface="Arial" charset="0"/>
              </a:rPr>
              <a:t> = k;</a:t>
            </a:r>
          </a:p>
          <a:p>
            <a:r>
              <a:rPr lang="en-US" sz="2000" dirty="0">
                <a:latin typeface="Arial" charset="0"/>
              </a:rPr>
              <a:t>        while (</a:t>
            </a:r>
            <a:r>
              <a:rPr lang="en-US" sz="2000" dirty="0" err="1">
                <a:latin typeface="Arial" charset="0"/>
              </a:rPr>
              <a:t>i</a:t>
            </a:r>
            <a:r>
              <a:rPr lang="en-US" sz="2000" dirty="0">
                <a:latin typeface="Arial" charset="0"/>
              </a:rPr>
              <a:t> &gt; 0  &amp;&amp;  </a:t>
            </a:r>
            <a:r>
              <a:rPr lang="en-US" sz="2000" dirty="0" err="1">
                <a:latin typeface="Arial" charset="0"/>
              </a:rPr>
              <a:t>arr</a:t>
            </a:r>
            <a:r>
              <a:rPr lang="en-US" sz="2000" dirty="0">
                <a:latin typeface="Arial" charset="0"/>
              </a:rPr>
              <a:t> [i-1]  &gt;  temp)</a:t>
            </a:r>
          </a:p>
          <a:p>
            <a:r>
              <a:rPr lang="en-US" sz="2000" dirty="0">
                <a:latin typeface="Arial" charset="0"/>
              </a:rPr>
              <a:t>        {</a:t>
            </a:r>
          </a:p>
          <a:p>
            <a:r>
              <a:rPr lang="en-US" sz="2000" dirty="0">
                <a:latin typeface="Arial" charset="0"/>
              </a:rPr>
              <a:t>           </a:t>
            </a:r>
            <a:r>
              <a:rPr lang="en-US" sz="2000" dirty="0" err="1">
                <a:latin typeface="Arial" charset="0"/>
              </a:rPr>
              <a:t>arr</a:t>
            </a:r>
            <a:r>
              <a:rPr lang="en-US" sz="2000" dirty="0">
                <a:latin typeface="Arial" charset="0"/>
              </a:rPr>
              <a:t> [</a:t>
            </a:r>
            <a:r>
              <a:rPr lang="en-US" sz="2000" dirty="0" err="1">
                <a:latin typeface="Arial" charset="0"/>
              </a:rPr>
              <a:t>i</a:t>
            </a:r>
            <a:r>
              <a:rPr lang="en-US" sz="2000" dirty="0">
                <a:latin typeface="Arial" charset="0"/>
              </a:rPr>
              <a:t>] = </a:t>
            </a:r>
            <a:r>
              <a:rPr lang="en-US" sz="2000" dirty="0" err="1">
                <a:latin typeface="Arial" charset="0"/>
              </a:rPr>
              <a:t>arr</a:t>
            </a:r>
            <a:r>
              <a:rPr lang="en-US" sz="2000" dirty="0">
                <a:latin typeface="Arial" charset="0"/>
              </a:rPr>
              <a:t> [</a:t>
            </a:r>
            <a:r>
              <a:rPr lang="en-US" sz="2000" dirty="0" err="1">
                <a:latin typeface="Arial" charset="0"/>
              </a:rPr>
              <a:t>i</a:t>
            </a:r>
            <a:r>
              <a:rPr lang="en-US" sz="2000" dirty="0">
                <a:latin typeface="Arial" charset="0"/>
              </a:rPr>
              <a:t> - 1];</a:t>
            </a:r>
          </a:p>
          <a:p>
            <a:r>
              <a:rPr lang="en-US" sz="2000" dirty="0">
                <a:latin typeface="Arial" charset="0"/>
              </a:rPr>
              <a:t>           </a:t>
            </a:r>
            <a:r>
              <a:rPr lang="en-US" sz="2000" dirty="0" err="1">
                <a:latin typeface="Arial" charset="0"/>
              </a:rPr>
              <a:t>i</a:t>
            </a:r>
            <a:r>
              <a:rPr lang="en-US" sz="2000" dirty="0">
                <a:latin typeface="Arial" charset="0"/>
              </a:rPr>
              <a:t> --;</a:t>
            </a:r>
          </a:p>
          <a:p>
            <a:r>
              <a:rPr lang="en-US" sz="2000" dirty="0">
                <a:latin typeface="Arial" charset="0"/>
              </a:rPr>
              <a:t>        }</a:t>
            </a:r>
          </a:p>
          <a:p>
            <a:r>
              <a:rPr lang="en-US" sz="2000" dirty="0">
                <a:latin typeface="Arial" charset="0"/>
              </a:rPr>
              <a:t>        </a:t>
            </a:r>
            <a:r>
              <a:rPr lang="en-US" sz="2000" dirty="0" err="1">
                <a:latin typeface="Arial" charset="0"/>
              </a:rPr>
              <a:t>arr</a:t>
            </a:r>
            <a:r>
              <a:rPr lang="en-US" sz="2000" dirty="0">
                <a:latin typeface="Arial" charset="0"/>
              </a:rPr>
              <a:t> [</a:t>
            </a:r>
            <a:r>
              <a:rPr lang="en-US" sz="2000" dirty="0" err="1">
                <a:latin typeface="Arial" charset="0"/>
              </a:rPr>
              <a:t>i</a:t>
            </a:r>
            <a:r>
              <a:rPr lang="en-US" sz="2000" dirty="0">
                <a:latin typeface="Arial" charset="0"/>
              </a:rPr>
              <a:t>] = temp;</a:t>
            </a:r>
          </a:p>
          <a:p>
            <a:r>
              <a:rPr lang="en-US" sz="2000" dirty="0">
                <a:latin typeface="Arial" charset="0"/>
              </a:rPr>
              <a:t>     }</a:t>
            </a:r>
          </a:p>
          <a:p>
            <a:r>
              <a:rPr lang="en-US" sz="2000" dirty="0">
                <a:latin typeface="Arial" charset="0"/>
              </a:rPr>
              <a:t>  }</a:t>
            </a:r>
          </a:p>
        </p:txBody>
      </p:sp>
      <p:grpSp>
        <p:nvGrpSpPr>
          <p:cNvPr id="2" name="Group 7"/>
          <p:cNvGrpSpPr>
            <a:grpSpLocks/>
          </p:cNvGrpSpPr>
          <p:nvPr/>
        </p:nvGrpSpPr>
        <p:grpSpPr bwMode="auto">
          <a:xfrm>
            <a:off x="5792788" y="4008438"/>
            <a:ext cx="1752600" cy="1598612"/>
            <a:chOff x="2832" y="2798"/>
            <a:chExt cx="1104" cy="665"/>
          </a:xfrm>
        </p:grpSpPr>
        <p:sp>
          <p:nvSpPr>
            <p:cNvPr id="1125384" name="Line 8"/>
            <p:cNvSpPr>
              <a:spLocks noChangeShapeType="1"/>
            </p:cNvSpPr>
            <p:nvPr/>
          </p:nvSpPr>
          <p:spPr bwMode="auto">
            <a:xfrm>
              <a:off x="2832" y="2804"/>
              <a:ext cx="1104" cy="0"/>
            </a:xfrm>
            <a:prstGeom prst="line">
              <a:avLst/>
            </a:prstGeom>
            <a:noFill/>
            <a:ln w="9525">
              <a:solidFill>
                <a:srgbClr val="FF0000"/>
              </a:solidFill>
              <a:round/>
              <a:headEnd/>
              <a:tailEnd/>
            </a:ln>
            <a:effectLst/>
          </p:spPr>
          <p:txBody>
            <a:bodyPr/>
            <a:lstStyle/>
            <a:p>
              <a:endParaRPr lang="en-US"/>
            </a:p>
          </p:txBody>
        </p:sp>
        <p:sp>
          <p:nvSpPr>
            <p:cNvPr id="1125385" name="Line 9"/>
            <p:cNvSpPr>
              <a:spLocks noChangeShapeType="1"/>
            </p:cNvSpPr>
            <p:nvPr/>
          </p:nvSpPr>
          <p:spPr bwMode="auto">
            <a:xfrm>
              <a:off x="2832" y="3463"/>
              <a:ext cx="1104" cy="0"/>
            </a:xfrm>
            <a:prstGeom prst="line">
              <a:avLst/>
            </a:prstGeom>
            <a:noFill/>
            <a:ln w="9525">
              <a:solidFill>
                <a:srgbClr val="FF0000"/>
              </a:solidFill>
              <a:round/>
              <a:headEnd/>
              <a:tailEnd/>
            </a:ln>
            <a:effectLst/>
          </p:spPr>
          <p:txBody>
            <a:bodyPr/>
            <a:lstStyle/>
            <a:p>
              <a:endParaRPr lang="en-US"/>
            </a:p>
          </p:txBody>
        </p:sp>
        <p:sp>
          <p:nvSpPr>
            <p:cNvPr id="1125386" name="Line 10"/>
            <p:cNvSpPr>
              <a:spLocks noChangeShapeType="1"/>
            </p:cNvSpPr>
            <p:nvPr/>
          </p:nvSpPr>
          <p:spPr bwMode="auto">
            <a:xfrm>
              <a:off x="3936" y="2798"/>
              <a:ext cx="0" cy="665"/>
            </a:xfrm>
            <a:prstGeom prst="line">
              <a:avLst/>
            </a:prstGeom>
            <a:noFill/>
            <a:ln w="9525">
              <a:solidFill>
                <a:srgbClr val="FF0000"/>
              </a:solidFill>
              <a:round/>
              <a:headEnd/>
              <a:tailEnd/>
            </a:ln>
            <a:effectLst/>
          </p:spPr>
          <p:txBody>
            <a:bodyPr/>
            <a:lstStyle/>
            <a:p>
              <a:endParaRPr lang="en-US"/>
            </a:p>
          </p:txBody>
        </p:sp>
      </p:grpSp>
      <p:sp>
        <p:nvSpPr>
          <p:cNvPr id="1125389" name="Freeform 13"/>
          <p:cNvSpPr>
            <a:spLocks/>
          </p:cNvSpPr>
          <p:nvPr/>
        </p:nvSpPr>
        <p:spPr bwMode="auto">
          <a:xfrm>
            <a:off x="7543800" y="3321050"/>
            <a:ext cx="369888" cy="1476375"/>
          </a:xfrm>
          <a:custGeom>
            <a:avLst/>
            <a:gdLst/>
            <a:ahLst/>
            <a:cxnLst>
              <a:cxn ang="0">
                <a:pos x="233" y="0"/>
              </a:cxn>
              <a:cxn ang="0">
                <a:pos x="233" y="727"/>
              </a:cxn>
              <a:cxn ang="0">
                <a:pos x="0" y="727"/>
              </a:cxn>
            </a:cxnLst>
            <a:rect l="0" t="0" r="r" b="b"/>
            <a:pathLst>
              <a:path w="233" h="727">
                <a:moveTo>
                  <a:pt x="233" y="0"/>
                </a:moveTo>
                <a:lnTo>
                  <a:pt x="233" y="727"/>
                </a:lnTo>
                <a:lnTo>
                  <a:pt x="0" y="727"/>
                </a:lnTo>
              </a:path>
            </a:pathLst>
          </a:custGeom>
          <a:noFill/>
          <a:ln w="9525">
            <a:solidFill>
              <a:srgbClr val="FF0000"/>
            </a:solidFill>
            <a:round/>
            <a:headEnd type="none" w="med" len="med"/>
            <a:tailEnd type="triangle" w="med" len="med"/>
          </a:ln>
          <a:effectLst/>
        </p:spPr>
        <p:txBody>
          <a:bodyPr/>
          <a:lstStyle/>
          <a:p>
            <a:endParaRPr lang="en-US"/>
          </a:p>
        </p:txBody>
      </p:sp>
      <p:sp>
        <p:nvSpPr>
          <p:cNvPr id="1125388" name="Text Box 12"/>
          <p:cNvSpPr txBox="1">
            <a:spLocks noChangeArrowheads="1"/>
          </p:cNvSpPr>
          <p:nvPr/>
        </p:nvSpPr>
        <p:spPr bwMode="auto">
          <a:xfrm>
            <a:off x="7112000" y="2767013"/>
            <a:ext cx="1576388" cy="701675"/>
          </a:xfrm>
          <a:prstGeom prst="rect">
            <a:avLst/>
          </a:prstGeom>
          <a:solidFill>
            <a:schemeClr val="folHlink"/>
          </a:solidFill>
          <a:ln w="9525">
            <a:noFill/>
            <a:miter lim="800000"/>
            <a:headEnd/>
            <a:tailEnd/>
          </a:ln>
          <a:effectLst/>
        </p:spPr>
        <p:txBody>
          <a:bodyPr>
            <a:spAutoFit/>
          </a:bodyPr>
          <a:lstStyle/>
          <a:p>
            <a:pPr algn="ctr"/>
            <a:r>
              <a:rPr lang="en-US" sz="2000">
                <a:latin typeface="Arial" charset="0"/>
              </a:rPr>
              <a:t>shift to the right</a:t>
            </a:r>
            <a:endParaRPr lang="en-US" sz="2000" b="1">
              <a:latin typeface="Arial" charset="0"/>
            </a:endParaRPr>
          </a:p>
        </p:txBody>
      </p:sp>
      <p:sp>
        <p:nvSpPr>
          <p:cNvPr id="10" name="TextBox 9"/>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a:xfrm>
            <a:off x="1254240" y="802165"/>
            <a:ext cx="7050240" cy="1036909"/>
          </a:xfrm>
          <a:ln/>
        </p:spPr>
        <p:txBody>
          <a:bodyPr/>
          <a:lstStyle/>
          <a:p>
            <a:pPr defTabSz="829452"/>
            <a:r>
              <a:rPr lang="en-US" dirty="0"/>
              <a:t>Insert Action: </a:t>
            </a:r>
            <a:r>
              <a:rPr lang="en-US" dirty="0" err="1"/>
              <a:t>i</a:t>
            </a:r>
            <a:r>
              <a:rPr lang="en-US" dirty="0"/>
              <a:t>=1</a:t>
            </a:r>
          </a:p>
        </p:txBody>
      </p:sp>
      <p:sp>
        <p:nvSpPr>
          <p:cNvPr id="26629" name="Rectangle 5"/>
          <p:cNvSpPr>
            <a:spLocks noChangeArrowheads="1"/>
          </p:cNvSpPr>
          <p:nvPr/>
        </p:nvSpPr>
        <p:spPr bwMode="auto">
          <a:xfrm>
            <a:off x="353520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6630" name="Rectangle 6"/>
          <p:cNvSpPr>
            <a:spLocks noChangeArrowheads="1"/>
          </p:cNvSpPr>
          <p:nvPr/>
        </p:nvSpPr>
        <p:spPr bwMode="auto">
          <a:xfrm>
            <a:off x="394992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6631" name="Rectangle 7"/>
          <p:cNvSpPr>
            <a:spLocks noChangeArrowheads="1"/>
          </p:cNvSpPr>
          <p:nvPr/>
        </p:nvSpPr>
        <p:spPr bwMode="auto">
          <a:xfrm>
            <a:off x="4364640" y="2461219"/>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6632" name="Rectangle 8"/>
          <p:cNvSpPr>
            <a:spLocks noChangeArrowheads="1"/>
          </p:cNvSpPr>
          <p:nvPr/>
        </p:nvSpPr>
        <p:spPr bwMode="auto">
          <a:xfrm>
            <a:off x="4779360" y="2461219"/>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6633" name="Rectangle 9"/>
          <p:cNvSpPr>
            <a:spLocks noChangeArrowheads="1"/>
          </p:cNvSpPr>
          <p:nvPr/>
        </p:nvSpPr>
        <p:spPr bwMode="auto">
          <a:xfrm>
            <a:off x="5194080" y="2461219"/>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6634" name="Rectangle 10"/>
          <p:cNvSpPr>
            <a:spLocks noChangeArrowheads="1"/>
          </p:cNvSpPr>
          <p:nvPr/>
        </p:nvSpPr>
        <p:spPr bwMode="auto">
          <a:xfrm>
            <a:off x="353520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6635" name="Rectangle 11"/>
          <p:cNvSpPr>
            <a:spLocks noChangeArrowheads="1"/>
          </p:cNvSpPr>
          <p:nvPr/>
        </p:nvSpPr>
        <p:spPr bwMode="auto">
          <a:xfrm>
            <a:off x="394992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6636" name="Rectangle 12"/>
          <p:cNvSpPr>
            <a:spLocks noChangeArrowheads="1"/>
          </p:cNvSpPr>
          <p:nvPr/>
        </p:nvSpPr>
        <p:spPr bwMode="auto">
          <a:xfrm>
            <a:off x="4364640" y="32907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6637" name="Rectangle 13"/>
          <p:cNvSpPr>
            <a:spLocks noChangeArrowheads="1"/>
          </p:cNvSpPr>
          <p:nvPr/>
        </p:nvSpPr>
        <p:spPr bwMode="auto">
          <a:xfrm>
            <a:off x="4779360" y="32907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6638" name="Rectangle 14"/>
          <p:cNvSpPr>
            <a:spLocks noChangeArrowheads="1"/>
          </p:cNvSpPr>
          <p:nvPr/>
        </p:nvSpPr>
        <p:spPr bwMode="auto">
          <a:xfrm>
            <a:off x="5194080" y="32907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6639" name="Rectangle 15"/>
          <p:cNvSpPr>
            <a:spLocks noChangeArrowheads="1"/>
          </p:cNvSpPr>
          <p:nvPr/>
        </p:nvSpPr>
        <p:spPr bwMode="auto">
          <a:xfrm>
            <a:off x="236016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6640" name="Text Box 16"/>
          <p:cNvSpPr txBox="1">
            <a:spLocks noChangeArrowheads="1"/>
          </p:cNvSpPr>
          <p:nvPr/>
        </p:nvSpPr>
        <p:spPr bwMode="auto">
          <a:xfrm>
            <a:off x="2221920" y="2046455"/>
            <a:ext cx="82944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temp</a:t>
            </a:r>
          </a:p>
        </p:txBody>
      </p:sp>
      <p:sp>
        <p:nvSpPr>
          <p:cNvPr id="26641" name="Rectangle 17"/>
          <p:cNvSpPr>
            <a:spLocks noChangeArrowheads="1"/>
          </p:cNvSpPr>
          <p:nvPr/>
        </p:nvSpPr>
        <p:spPr bwMode="auto">
          <a:xfrm>
            <a:off x="236016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6642" name="Line 18"/>
          <p:cNvSpPr>
            <a:spLocks noChangeShapeType="1"/>
          </p:cNvSpPr>
          <p:nvPr/>
        </p:nvSpPr>
        <p:spPr bwMode="auto">
          <a:xfrm flipV="1">
            <a:off x="3742560" y="2875982"/>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6643" name="Line 19"/>
          <p:cNvSpPr>
            <a:spLocks noChangeShapeType="1"/>
          </p:cNvSpPr>
          <p:nvPr/>
        </p:nvSpPr>
        <p:spPr bwMode="auto">
          <a:xfrm flipV="1">
            <a:off x="4088160" y="2875982"/>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6644" name="Line 20"/>
          <p:cNvSpPr>
            <a:spLocks noChangeShapeType="1"/>
          </p:cNvSpPr>
          <p:nvPr/>
        </p:nvSpPr>
        <p:spPr bwMode="auto">
          <a:xfrm flipH="1" flipV="1">
            <a:off x="3742560" y="3083364"/>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6645" name="Line 21"/>
          <p:cNvSpPr>
            <a:spLocks noChangeShapeType="1"/>
          </p:cNvSpPr>
          <p:nvPr/>
        </p:nvSpPr>
        <p:spPr bwMode="auto">
          <a:xfrm flipV="1">
            <a:off x="2567520" y="3705509"/>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6646" name="Line 22"/>
          <p:cNvSpPr>
            <a:spLocks noChangeShapeType="1"/>
          </p:cNvSpPr>
          <p:nvPr/>
        </p:nvSpPr>
        <p:spPr bwMode="auto">
          <a:xfrm flipV="1">
            <a:off x="3742560" y="3705509"/>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6647" name="Line 23"/>
          <p:cNvSpPr>
            <a:spLocks noChangeShapeType="1"/>
          </p:cNvSpPr>
          <p:nvPr/>
        </p:nvSpPr>
        <p:spPr bwMode="auto">
          <a:xfrm flipH="1" flipV="1">
            <a:off x="2567520" y="3912891"/>
            <a:ext cx="117504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6648" name="Text Box 24"/>
          <p:cNvSpPr txBox="1">
            <a:spLocks noChangeArrowheads="1"/>
          </p:cNvSpPr>
          <p:nvPr/>
        </p:nvSpPr>
        <p:spPr bwMode="auto">
          <a:xfrm>
            <a:off x="6230880" y="2461219"/>
            <a:ext cx="248832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i = 1, first iteration</a:t>
            </a:r>
          </a:p>
        </p:txBody>
      </p:sp>
      <p:sp>
        <p:nvSpPr>
          <p:cNvPr id="26649" name="Rectangle 25"/>
          <p:cNvSpPr>
            <a:spLocks noChangeArrowheads="1"/>
          </p:cNvSpPr>
          <p:nvPr/>
        </p:nvSpPr>
        <p:spPr bwMode="auto">
          <a:xfrm>
            <a:off x="3535200" y="42585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6650" name="Rectangle 26"/>
          <p:cNvSpPr>
            <a:spLocks noChangeArrowheads="1"/>
          </p:cNvSpPr>
          <p:nvPr/>
        </p:nvSpPr>
        <p:spPr bwMode="auto">
          <a:xfrm>
            <a:off x="3949920" y="42585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6651" name="Rectangle 27"/>
          <p:cNvSpPr>
            <a:spLocks noChangeArrowheads="1"/>
          </p:cNvSpPr>
          <p:nvPr/>
        </p:nvSpPr>
        <p:spPr bwMode="auto">
          <a:xfrm>
            <a:off x="4364640" y="4258527"/>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6652" name="Rectangle 28"/>
          <p:cNvSpPr>
            <a:spLocks noChangeArrowheads="1"/>
          </p:cNvSpPr>
          <p:nvPr/>
        </p:nvSpPr>
        <p:spPr bwMode="auto">
          <a:xfrm>
            <a:off x="4779360" y="4258527"/>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6653" name="Rectangle 29"/>
          <p:cNvSpPr>
            <a:spLocks noChangeArrowheads="1"/>
          </p:cNvSpPr>
          <p:nvPr/>
        </p:nvSpPr>
        <p:spPr bwMode="auto">
          <a:xfrm>
            <a:off x="5194080" y="4258527"/>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6654" name="Rectangle 30"/>
          <p:cNvSpPr>
            <a:spLocks noChangeArrowheads="1"/>
          </p:cNvSpPr>
          <p:nvPr/>
        </p:nvSpPr>
        <p:spPr bwMode="auto">
          <a:xfrm>
            <a:off x="2360160" y="42585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a:t>
            </a:r>
          </a:p>
        </p:txBody>
      </p:sp>
      <p:sp>
        <p:nvSpPr>
          <p:cNvPr id="29" name="TextBox 28"/>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Grp="1" noChangeArrowheads="1"/>
          </p:cNvSpPr>
          <p:nvPr>
            <p:ph type="title"/>
          </p:nvPr>
        </p:nvSpPr>
        <p:spPr>
          <a:xfrm>
            <a:off x="1185120" y="663910"/>
            <a:ext cx="7050240" cy="1036909"/>
          </a:xfrm>
          <a:ln/>
        </p:spPr>
        <p:txBody>
          <a:bodyPr/>
          <a:lstStyle/>
          <a:p>
            <a:pPr defTabSz="829452"/>
            <a:r>
              <a:rPr lang="en-US" dirty="0"/>
              <a:t>Insert Action: </a:t>
            </a:r>
            <a:r>
              <a:rPr lang="en-US" dirty="0" err="1"/>
              <a:t>i</a:t>
            </a:r>
            <a:r>
              <a:rPr lang="en-US" dirty="0"/>
              <a:t>=2</a:t>
            </a:r>
          </a:p>
        </p:txBody>
      </p:sp>
      <p:sp>
        <p:nvSpPr>
          <p:cNvPr id="27653" name="Rectangle 5"/>
          <p:cNvSpPr>
            <a:spLocks noChangeArrowheads="1"/>
          </p:cNvSpPr>
          <p:nvPr/>
        </p:nvSpPr>
        <p:spPr bwMode="auto">
          <a:xfrm>
            <a:off x="346608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7654" name="Rectangle 6"/>
          <p:cNvSpPr>
            <a:spLocks noChangeArrowheads="1"/>
          </p:cNvSpPr>
          <p:nvPr/>
        </p:nvSpPr>
        <p:spPr bwMode="auto">
          <a:xfrm>
            <a:off x="388080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7655" name="Rectangle 7"/>
          <p:cNvSpPr>
            <a:spLocks noChangeArrowheads="1"/>
          </p:cNvSpPr>
          <p:nvPr/>
        </p:nvSpPr>
        <p:spPr bwMode="auto">
          <a:xfrm>
            <a:off x="429552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7656" name="Rectangle 8"/>
          <p:cNvSpPr>
            <a:spLocks noChangeArrowheads="1"/>
          </p:cNvSpPr>
          <p:nvPr/>
        </p:nvSpPr>
        <p:spPr bwMode="auto">
          <a:xfrm>
            <a:off x="4710240" y="2461219"/>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7657" name="Rectangle 9"/>
          <p:cNvSpPr>
            <a:spLocks noChangeArrowheads="1"/>
          </p:cNvSpPr>
          <p:nvPr/>
        </p:nvSpPr>
        <p:spPr bwMode="auto">
          <a:xfrm>
            <a:off x="5124960" y="2461219"/>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7658" name="Rectangle 10"/>
          <p:cNvSpPr>
            <a:spLocks noChangeArrowheads="1"/>
          </p:cNvSpPr>
          <p:nvPr/>
        </p:nvSpPr>
        <p:spPr bwMode="auto">
          <a:xfrm>
            <a:off x="346608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7659" name="Rectangle 11"/>
          <p:cNvSpPr>
            <a:spLocks noChangeArrowheads="1"/>
          </p:cNvSpPr>
          <p:nvPr/>
        </p:nvSpPr>
        <p:spPr bwMode="auto">
          <a:xfrm>
            <a:off x="388080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7660" name="Rectangle 12"/>
          <p:cNvSpPr>
            <a:spLocks noChangeArrowheads="1"/>
          </p:cNvSpPr>
          <p:nvPr/>
        </p:nvSpPr>
        <p:spPr bwMode="auto">
          <a:xfrm>
            <a:off x="429552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7661" name="Rectangle 13"/>
          <p:cNvSpPr>
            <a:spLocks noChangeArrowheads="1"/>
          </p:cNvSpPr>
          <p:nvPr/>
        </p:nvSpPr>
        <p:spPr bwMode="auto">
          <a:xfrm>
            <a:off x="4710240" y="32907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7662" name="Rectangle 14"/>
          <p:cNvSpPr>
            <a:spLocks noChangeArrowheads="1"/>
          </p:cNvSpPr>
          <p:nvPr/>
        </p:nvSpPr>
        <p:spPr bwMode="auto">
          <a:xfrm>
            <a:off x="5124960" y="32907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7663" name="Text Box 15"/>
          <p:cNvSpPr txBox="1">
            <a:spLocks noChangeArrowheads="1"/>
          </p:cNvSpPr>
          <p:nvPr/>
        </p:nvSpPr>
        <p:spPr bwMode="auto">
          <a:xfrm>
            <a:off x="2152800" y="1908201"/>
            <a:ext cx="82944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temp</a:t>
            </a:r>
          </a:p>
        </p:txBody>
      </p:sp>
      <p:sp>
        <p:nvSpPr>
          <p:cNvPr id="27664" name="Rectangle 16"/>
          <p:cNvSpPr>
            <a:spLocks noChangeArrowheads="1"/>
          </p:cNvSpPr>
          <p:nvPr/>
        </p:nvSpPr>
        <p:spPr bwMode="auto">
          <a:xfrm>
            <a:off x="2291040" y="2461219"/>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7665" name="Rectangle 17"/>
          <p:cNvSpPr>
            <a:spLocks noChangeArrowheads="1"/>
          </p:cNvSpPr>
          <p:nvPr/>
        </p:nvSpPr>
        <p:spPr bwMode="auto">
          <a:xfrm>
            <a:off x="2291040" y="32907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7666" name="Line 18"/>
          <p:cNvSpPr>
            <a:spLocks noChangeShapeType="1"/>
          </p:cNvSpPr>
          <p:nvPr/>
        </p:nvSpPr>
        <p:spPr bwMode="auto">
          <a:xfrm flipV="1">
            <a:off x="4157280" y="2875982"/>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7667" name="Line 19"/>
          <p:cNvSpPr>
            <a:spLocks noChangeShapeType="1"/>
          </p:cNvSpPr>
          <p:nvPr/>
        </p:nvSpPr>
        <p:spPr bwMode="auto">
          <a:xfrm flipV="1">
            <a:off x="4502880" y="2875982"/>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7668" name="Line 20"/>
          <p:cNvSpPr>
            <a:spLocks noChangeShapeType="1"/>
          </p:cNvSpPr>
          <p:nvPr/>
        </p:nvSpPr>
        <p:spPr bwMode="auto">
          <a:xfrm flipH="1" flipV="1">
            <a:off x="4157280" y="3083364"/>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7669" name="Line 21"/>
          <p:cNvSpPr>
            <a:spLocks noChangeShapeType="1"/>
          </p:cNvSpPr>
          <p:nvPr/>
        </p:nvSpPr>
        <p:spPr bwMode="auto">
          <a:xfrm flipV="1">
            <a:off x="3742560" y="3705509"/>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7670" name="Line 22"/>
          <p:cNvSpPr>
            <a:spLocks noChangeShapeType="1"/>
          </p:cNvSpPr>
          <p:nvPr/>
        </p:nvSpPr>
        <p:spPr bwMode="auto">
          <a:xfrm flipV="1">
            <a:off x="4088160" y="3705509"/>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7671" name="Line 23"/>
          <p:cNvSpPr>
            <a:spLocks noChangeShapeType="1"/>
          </p:cNvSpPr>
          <p:nvPr/>
        </p:nvSpPr>
        <p:spPr bwMode="auto">
          <a:xfrm flipH="1" flipV="1">
            <a:off x="3742560" y="3912891"/>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7672" name="Text Box 24"/>
          <p:cNvSpPr txBox="1">
            <a:spLocks noChangeArrowheads="1"/>
          </p:cNvSpPr>
          <p:nvPr/>
        </p:nvSpPr>
        <p:spPr bwMode="auto">
          <a:xfrm>
            <a:off x="5677920" y="2461219"/>
            <a:ext cx="297216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i = 2,  second iteration</a:t>
            </a:r>
          </a:p>
        </p:txBody>
      </p:sp>
      <p:sp>
        <p:nvSpPr>
          <p:cNvPr id="27673" name="Rectangle 25"/>
          <p:cNvSpPr>
            <a:spLocks noChangeArrowheads="1"/>
          </p:cNvSpPr>
          <p:nvPr/>
        </p:nvSpPr>
        <p:spPr bwMode="auto">
          <a:xfrm>
            <a:off x="3466080" y="41894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7674" name="Rectangle 26"/>
          <p:cNvSpPr>
            <a:spLocks noChangeArrowheads="1"/>
          </p:cNvSpPr>
          <p:nvPr/>
        </p:nvSpPr>
        <p:spPr bwMode="auto">
          <a:xfrm>
            <a:off x="3880800" y="41894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7675" name="Rectangle 27"/>
          <p:cNvSpPr>
            <a:spLocks noChangeArrowheads="1"/>
          </p:cNvSpPr>
          <p:nvPr/>
        </p:nvSpPr>
        <p:spPr bwMode="auto">
          <a:xfrm>
            <a:off x="4295520" y="41894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7676" name="Rectangle 28"/>
          <p:cNvSpPr>
            <a:spLocks noChangeArrowheads="1"/>
          </p:cNvSpPr>
          <p:nvPr/>
        </p:nvSpPr>
        <p:spPr bwMode="auto">
          <a:xfrm>
            <a:off x="4710240" y="4189400"/>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7677" name="Rectangle 29"/>
          <p:cNvSpPr>
            <a:spLocks noChangeArrowheads="1"/>
          </p:cNvSpPr>
          <p:nvPr/>
        </p:nvSpPr>
        <p:spPr bwMode="auto">
          <a:xfrm>
            <a:off x="5124960" y="4189400"/>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7678" name="Rectangle 30"/>
          <p:cNvSpPr>
            <a:spLocks noChangeArrowheads="1"/>
          </p:cNvSpPr>
          <p:nvPr/>
        </p:nvSpPr>
        <p:spPr bwMode="auto">
          <a:xfrm>
            <a:off x="2291040" y="41894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7679" name="Line 31"/>
          <p:cNvSpPr>
            <a:spLocks noChangeShapeType="1"/>
          </p:cNvSpPr>
          <p:nvPr/>
        </p:nvSpPr>
        <p:spPr bwMode="auto">
          <a:xfrm flipV="1">
            <a:off x="2498400" y="4604164"/>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7680" name="Line 32"/>
          <p:cNvSpPr>
            <a:spLocks noChangeShapeType="1"/>
          </p:cNvSpPr>
          <p:nvPr/>
        </p:nvSpPr>
        <p:spPr bwMode="auto">
          <a:xfrm flipV="1">
            <a:off x="3673440" y="4604164"/>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7681" name="Line 33"/>
          <p:cNvSpPr>
            <a:spLocks noChangeShapeType="1"/>
          </p:cNvSpPr>
          <p:nvPr/>
        </p:nvSpPr>
        <p:spPr bwMode="auto">
          <a:xfrm flipH="1" flipV="1">
            <a:off x="2498400" y="4811546"/>
            <a:ext cx="117504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7682" name="Rectangle 34"/>
          <p:cNvSpPr>
            <a:spLocks noChangeArrowheads="1"/>
          </p:cNvSpPr>
          <p:nvPr/>
        </p:nvSpPr>
        <p:spPr bwMode="auto">
          <a:xfrm>
            <a:off x="3466080" y="50189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7683" name="Rectangle 35"/>
          <p:cNvSpPr>
            <a:spLocks noChangeArrowheads="1"/>
          </p:cNvSpPr>
          <p:nvPr/>
        </p:nvSpPr>
        <p:spPr bwMode="auto">
          <a:xfrm>
            <a:off x="3880800" y="50189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7684" name="Rectangle 36"/>
          <p:cNvSpPr>
            <a:spLocks noChangeArrowheads="1"/>
          </p:cNvSpPr>
          <p:nvPr/>
        </p:nvSpPr>
        <p:spPr bwMode="auto">
          <a:xfrm>
            <a:off x="4295520" y="50189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7685" name="Rectangle 37"/>
          <p:cNvSpPr>
            <a:spLocks noChangeArrowheads="1"/>
          </p:cNvSpPr>
          <p:nvPr/>
        </p:nvSpPr>
        <p:spPr bwMode="auto">
          <a:xfrm>
            <a:off x="4710240" y="5018927"/>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7686" name="Rectangle 38"/>
          <p:cNvSpPr>
            <a:spLocks noChangeArrowheads="1"/>
          </p:cNvSpPr>
          <p:nvPr/>
        </p:nvSpPr>
        <p:spPr bwMode="auto">
          <a:xfrm>
            <a:off x="5124960" y="5018927"/>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7687" name="Rectangle 39"/>
          <p:cNvSpPr>
            <a:spLocks noChangeArrowheads="1"/>
          </p:cNvSpPr>
          <p:nvPr/>
        </p:nvSpPr>
        <p:spPr bwMode="auto">
          <a:xfrm>
            <a:off x="2291040" y="5018927"/>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a:t>
            </a:r>
          </a:p>
        </p:txBody>
      </p:sp>
      <p:sp>
        <p:nvSpPr>
          <p:cNvPr id="38" name="TextBox 37"/>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342B160-934D-437F-A0CF-98B6B5631AB8}" type="slidenum">
              <a:rPr lang="en-US"/>
              <a:pPr/>
              <a:t>11</a:t>
            </a:fld>
            <a:endParaRPr lang="en-US"/>
          </a:p>
        </p:txBody>
      </p:sp>
      <p:sp>
        <p:nvSpPr>
          <p:cNvPr id="15362" name="Rectangle 2"/>
          <p:cNvSpPr>
            <a:spLocks noGrp="1" noChangeArrowheads="1"/>
          </p:cNvSpPr>
          <p:nvPr>
            <p:ph type="title"/>
          </p:nvPr>
        </p:nvSpPr>
        <p:spPr>
          <a:xfrm>
            <a:off x="1143000" y="0"/>
            <a:ext cx="7772400" cy="1143000"/>
          </a:xfrm>
        </p:spPr>
        <p:txBody>
          <a:bodyPr/>
          <a:lstStyle/>
          <a:p>
            <a:r>
              <a:rPr lang="en-US" dirty="0"/>
              <a:t>Analysis of Bubble Sort</a:t>
            </a:r>
          </a:p>
        </p:txBody>
      </p:sp>
      <p:sp>
        <p:nvSpPr>
          <p:cNvPr id="15363" name="Rectangle 3"/>
          <p:cNvSpPr>
            <a:spLocks noGrp="1" noChangeArrowheads="1"/>
          </p:cNvSpPr>
          <p:nvPr>
            <p:ph type="body" idx="1"/>
          </p:nvPr>
        </p:nvSpPr>
        <p:spPr>
          <a:xfrm>
            <a:off x="1143000" y="1066800"/>
            <a:ext cx="7772400" cy="4114800"/>
          </a:xfrm>
        </p:spPr>
        <p:txBody>
          <a:bodyPr/>
          <a:lstStyle/>
          <a:p>
            <a:r>
              <a:rPr lang="en-US" sz="2800" dirty="0"/>
              <a:t>Provides excellent performance in some cases and very poor performances in other cases</a:t>
            </a:r>
          </a:p>
          <a:p>
            <a:r>
              <a:rPr lang="en-US" sz="2800" dirty="0"/>
              <a:t>Works best when array is nearly sorted to begin with</a:t>
            </a:r>
          </a:p>
          <a:p>
            <a:r>
              <a:rPr lang="en-US" sz="2800" dirty="0"/>
              <a:t>Worst case number of comparisons is O(n*n)</a:t>
            </a:r>
          </a:p>
          <a:p>
            <a:r>
              <a:rPr lang="en-US" sz="2800" dirty="0"/>
              <a:t>Worst case number of exchanges is O(n*n)</a:t>
            </a:r>
          </a:p>
          <a:p>
            <a:r>
              <a:rPr lang="en-US" sz="2800" dirty="0"/>
              <a:t>Best case occurs when the array is already sorted</a:t>
            </a:r>
          </a:p>
          <a:p>
            <a:pPr lvl="1"/>
            <a:r>
              <a:rPr lang="en-US" dirty="0"/>
              <a:t>O(n) comparisons</a:t>
            </a:r>
          </a:p>
          <a:p>
            <a:pPr lvl="1"/>
            <a:r>
              <a:rPr lang="en-US" dirty="0"/>
              <a:t>O(1) exchanges</a:t>
            </a:r>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p:cNvSpPr>
            <a:spLocks noGrp="1" noChangeArrowheads="1"/>
          </p:cNvSpPr>
          <p:nvPr>
            <p:ph type="title"/>
          </p:nvPr>
        </p:nvSpPr>
        <p:spPr>
          <a:xfrm>
            <a:off x="1185120" y="663910"/>
            <a:ext cx="7050240" cy="1036909"/>
          </a:xfrm>
          <a:ln/>
        </p:spPr>
        <p:txBody>
          <a:bodyPr/>
          <a:lstStyle/>
          <a:p>
            <a:pPr defTabSz="829452"/>
            <a:r>
              <a:rPr lang="en-US" dirty="0"/>
              <a:t>Insert Action: </a:t>
            </a:r>
            <a:r>
              <a:rPr lang="en-US" dirty="0" err="1"/>
              <a:t>i</a:t>
            </a:r>
            <a:r>
              <a:rPr lang="en-US" dirty="0"/>
              <a:t>=3</a:t>
            </a:r>
          </a:p>
        </p:txBody>
      </p:sp>
      <p:sp>
        <p:nvSpPr>
          <p:cNvPr id="28677" name="Rectangle 5"/>
          <p:cNvSpPr>
            <a:spLocks noChangeArrowheads="1"/>
          </p:cNvSpPr>
          <p:nvPr/>
        </p:nvSpPr>
        <p:spPr bwMode="auto">
          <a:xfrm>
            <a:off x="346608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8678" name="Rectangle 6"/>
          <p:cNvSpPr>
            <a:spLocks noChangeArrowheads="1"/>
          </p:cNvSpPr>
          <p:nvPr/>
        </p:nvSpPr>
        <p:spPr bwMode="auto">
          <a:xfrm>
            <a:off x="388080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8679" name="Rectangle 7"/>
          <p:cNvSpPr>
            <a:spLocks noChangeArrowheads="1"/>
          </p:cNvSpPr>
          <p:nvPr/>
        </p:nvSpPr>
        <p:spPr bwMode="auto">
          <a:xfrm>
            <a:off x="429552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8680" name="Rectangle 8"/>
          <p:cNvSpPr>
            <a:spLocks noChangeArrowheads="1"/>
          </p:cNvSpPr>
          <p:nvPr/>
        </p:nvSpPr>
        <p:spPr bwMode="auto">
          <a:xfrm>
            <a:off x="471024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8681" name="Rectangle 9"/>
          <p:cNvSpPr>
            <a:spLocks noChangeArrowheads="1"/>
          </p:cNvSpPr>
          <p:nvPr/>
        </p:nvSpPr>
        <p:spPr bwMode="auto">
          <a:xfrm>
            <a:off x="5124960" y="2322964"/>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8682" name="Rectangle 10"/>
          <p:cNvSpPr>
            <a:spLocks noChangeArrowheads="1"/>
          </p:cNvSpPr>
          <p:nvPr/>
        </p:nvSpPr>
        <p:spPr bwMode="auto">
          <a:xfrm>
            <a:off x="346608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8683" name="Rectangle 11"/>
          <p:cNvSpPr>
            <a:spLocks noChangeArrowheads="1"/>
          </p:cNvSpPr>
          <p:nvPr/>
        </p:nvSpPr>
        <p:spPr bwMode="auto">
          <a:xfrm>
            <a:off x="388080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8684" name="Rectangle 12"/>
          <p:cNvSpPr>
            <a:spLocks noChangeArrowheads="1"/>
          </p:cNvSpPr>
          <p:nvPr/>
        </p:nvSpPr>
        <p:spPr bwMode="auto">
          <a:xfrm>
            <a:off x="429552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8685" name="Rectangle 13"/>
          <p:cNvSpPr>
            <a:spLocks noChangeArrowheads="1"/>
          </p:cNvSpPr>
          <p:nvPr/>
        </p:nvSpPr>
        <p:spPr bwMode="auto">
          <a:xfrm>
            <a:off x="471024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8686" name="Rectangle 14"/>
          <p:cNvSpPr>
            <a:spLocks noChangeArrowheads="1"/>
          </p:cNvSpPr>
          <p:nvPr/>
        </p:nvSpPr>
        <p:spPr bwMode="auto">
          <a:xfrm>
            <a:off x="5124960" y="3152491"/>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8687" name="Text Box 15"/>
          <p:cNvSpPr txBox="1">
            <a:spLocks noChangeArrowheads="1"/>
          </p:cNvSpPr>
          <p:nvPr/>
        </p:nvSpPr>
        <p:spPr bwMode="auto">
          <a:xfrm>
            <a:off x="2152800" y="1908201"/>
            <a:ext cx="82944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temp</a:t>
            </a:r>
          </a:p>
        </p:txBody>
      </p:sp>
      <p:sp>
        <p:nvSpPr>
          <p:cNvPr id="28688" name="Rectangle 16"/>
          <p:cNvSpPr>
            <a:spLocks noChangeArrowheads="1"/>
          </p:cNvSpPr>
          <p:nvPr/>
        </p:nvSpPr>
        <p:spPr bwMode="auto">
          <a:xfrm>
            <a:off x="229104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8689" name="Rectangle 17"/>
          <p:cNvSpPr>
            <a:spLocks noChangeArrowheads="1"/>
          </p:cNvSpPr>
          <p:nvPr/>
        </p:nvSpPr>
        <p:spPr bwMode="auto">
          <a:xfrm>
            <a:off x="229104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8690" name="Line 18"/>
          <p:cNvSpPr>
            <a:spLocks noChangeShapeType="1"/>
          </p:cNvSpPr>
          <p:nvPr/>
        </p:nvSpPr>
        <p:spPr bwMode="auto">
          <a:xfrm flipV="1">
            <a:off x="4572000" y="2737728"/>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8691" name="Line 19"/>
          <p:cNvSpPr>
            <a:spLocks noChangeShapeType="1"/>
          </p:cNvSpPr>
          <p:nvPr/>
        </p:nvSpPr>
        <p:spPr bwMode="auto">
          <a:xfrm flipV="1">
            <a:off x="4917600" y="2737728"/>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8692" name="Line 20"/>
          <p:cNvSpPr>
            <a:spLocks noChangeShapeType="1"/>
          </p:cNvSpPr>
          <p:nvPr/>
        </p:nvSpPr>
        <p:spPr bwMode="auto">
          <a:xfrm flipH="1" flipV="1">
            <a:off x="4572000" y="2945110"/>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8693" name="Text Box 21"/>
          <p:cNvSpPr txBox="1">
            <a:spLocks noChangeArrowheads="1"/>
          </p:cNvSpPr>
          <p:nvPr/>
        </p:nvSpPr>
        <p:spPr bwMode="auto">
          <a:xfrm>
            <a:off x="5747040" y="2322964"/>
            <a:ext cx="248832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i = 3, third iteration</a:t>
            </a:r>
          </a:p>
        </p:txBody>
      </p:sp>
      <p:sp>
        <p:nvSpPr>
          <p:cNvPr id="28694" name="Line 22"/>
          <p:cNvSpPr>
            <a:spLocks noChangeShapeType="1"/>
          </p:cNvSpPr>
          <p:nvPr/>
        </p:nvSpPr>
        <p:spPr bwMode="auto">
          <a:xfrm flipV="1">
            <a:off x="2498400" y="3567255"/>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8695" name="Line 23"/>
          <p:cNvSpPr>
            <a:spLocks noChangeShapeType="1"/>
          </p:cNvSpPr>
          <p:nvPr/>
        </p:nvSpPr>
        <p:spPr bwMode="auto">
          <a:xfrm flipV="1">
            <a:off x="4502880" y="3567255"/>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8696" name="Line 24"/>
          <p:cNvSpPr>
            <a:spLocks noChangeShapeType="1"/>
          </p:cNvSpPr>
          <p:nvPr/>
        </p:nvSpPr>
        <p:spPr bwMode="auto">
          <a:xfrm flipH="1" flipV="1">
            <a:off x="2498400" y="3774637"/>
            <a:ext cx="200448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8697" name="Rectangle 25"/>
          <p:cNvSpPr>
            <a:spLocks noChangeArrowheads="1"/>
          </p:cNvSpPr>
          <p:nvPr/>
        </p:nvSpPr>
        <p:spPr bwMode="auto">
          <a:xfrm>
            <a:off x="346608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8698" name="Rectangle 26"/>
          <p:cNvSpPr>
            <a:spLocks noChangeArrowheads="1"/>
          </p:cNvSpPr>
          <p:nvPr/>
        </p:nvSpPr>
        <p:spPr bwMode="auto">
          <a:xfrm>
            <a:off x="388080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8699" name="Rectangle 27"/>
          <p:cNvSpPr>
            <a:spLocks noChangeArrowheads="1"/>
          </p:cNvSpPr>
          <p:nvPr/>
        </p:nvSpPr>
        <p:spPr bwMode="auto">
          <a:xfrm>
            <a:off x="429552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8700" name="Rectangle 28"/>
          <p:cNvSpPr>
            <a:spLocks noChangeArrowheads="1"/>
          </p:cNvSpPr>
          <p:nvPr/>
        </p:nvSpPr>
        <p:spPr bwMode="auto">
          <a:xfrm>
            <a:off x="471024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8701" name="Rectangle 29"/>
          <p:cNvSpPr>
            <a:spLocks noChangeArrowheads="1"/>
          </p:cNvSpPr>
          <p:nvPr/>
        </p:nvSpPr>
        <p:spPr bwMode="auto">
          <a:xfrm>
            <a:off x="5124960" y="4051146"/>
            <a:ext cx="414720" cy="414764"/>
          </a:xfrm>
          <a:prstGeom prst="rect">
            <a:avLst/>
          </a:prstGeom>
          <a:solidFill>
            <a:schemeClr val="folHlink"/>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8702" name="Rectangle 30"/>
          <p:cNvSpPr>
            <a:spLocks noChangeArrowheads="1"/>
          </p:cNvSpPr>
          <p:nvPr/>
        </p:nvSpPr>
        <p:spPr bwMode="auto">
          <a:xfrm>
            <a:off x="229104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a:t>
            </a:r>
          </a:p>
        </p:txBody>
      </p:sp>
      <p:sp>
        <p:nvSpPr>
          <p:cNvPr id="29" name="TextBox 28"/>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44" name="Rectangle 48"/>
          <p:cNvSpPr>
            <a:spLocks noGrp="1" noChangeArrowheads="1"/>
          </p:cNvSpPr>
          <p:nvPr>
            <p:ph type="title"/>
          </p:nvPr>
        </p:nvSpPr>
        <p:spPr>
          <a:xfrm>
            <a:off x="1116000" y="456528"/>
            <a:ext cx="7050240" cy="1036909"/>
          </a:xfrm>
          <a:ln/>
        </p:spPr>
        <p:txBody>
          <a:bodyPr/>
          <a:lstStyle/>
          <a:p>
            <a:pPr defTabSz="829452"/>
            <a:r>
              <a:rPr lang="en-US" dirty="0"/>
              <a:t>Insert Action: </a:t>
            </a:r>
            <a:r>
              <a:rPr lang="en-US" dirty="0" err="1"/>
              <a:t>i</a:t>
            </a:r>
            <a:r>
              <a:rPr lang="en-US" dirty="0"/>
              <a:t>=4</a:t>
            </a:r>
          </a:p>
        </p:txBody>
      </p:sp>
      <p:sp>
        <p:nvSpPr>
          <p:cNvPr id="29745" name="Rectangle 49"/>
          <p:cNvSpPr>
            <a:spLocks noChangeArrowheads="1"/>
          </p:cNvSpPr>
          <p:nvPr/>
        </p:nvSpPr>
        <p:spPr bwMode="auto">
          <a:xfrm>
            <a:off x="339696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9746" name="Rectangle 50"/>
          <p:cNvSpPr>
            <a:spLocks noChangeArrowheads="1"/>
          </p:cNvSpPr>
          <p:nvPr/>
        </p:nvSpPr>
        <p:spPr bwMode="auto">
          <a:xfrm>
            <a:off x="381168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47" name="Rectangle 51"/>
          <p:cNvSpPr>
            <a:spLocks noChangeArrowheads="1"/>
          </p:cNvSpPr>
          <p:nvPr/>
        </p:nvSpPr>
        <p:spPr bwMode="auto">
          <a:xfrm>
            <a:off x="422640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48" name="Rectangle 52"/>
          <p:cNvSpPr>
            <a:spLocks noChangeArrowheads="1"/>
          </p:cNvSpPr>
          <p:nvPr/>
        </p:nvSpPr>
        <p:spPr bwMode="auto">
          <a:xfrm>
            <a:off x="464112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49" name="Rectangle 53"/>
          <p:cNvSpPr>
            <a:spLocks noChangeArrowheads="1"/>
          </p:cNvSpPr>
          <p:nvPr/>
        </p:nvSpPr>
        <p:spPr bwMode="auto">
          <a:xfrm>
            <a:off x="505584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50" name="Rectangle 54"/>
          <p:cNvSpPr>
            <a:spLocks noChangeArrowheads="1"/>
          </p:cNvSpPr>
          <p:nvPr/>
        </p:nvSpPr>
        <p:spPr bwMode="auto">
          <a:xfrm>
            <a:off x="339696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9751" name="Rectangle 55"/>
          <p:cNvSpPr>
            <a:spLocks noChangeArrowheads="1"/>
          </p:cNvSpPr>
          <p:nvPr/>
        </p:nvSpPr>
        <p:spPr bwMode="auto">
          <a:xfrm>
            <a:off x="381168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52" name="Rectangle 56"/>
          <p:cNvSpPr>
            <a:spLocks noChangeArrowheads="1"/>
          </p:cNvSpPr>
          <p:nvPr/>
        </p:nvSpPr>
        <p:spPr bwMode="auto">
          <a:xfrm>
            <a:off x="422640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53" name="Rectangle 57"/>
          <p:cNvSpPr>
            <a:spLocks noChangeArrowheads="1"/>
          </p:cNvSpPr>
          <p:nvPr/>
        </p:nvSpPr>
        <p:spPr bwMode="auto">
          <a:xfrm>
            <a:off x="464112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54" name="Rectangle 58"/>
          <p:cNvSpPr>
            <a:spLocks noChangeArrowheads="1"/>
          </p:cNvSpPr>
          <p:nvPr/>
        </p:nvSpPr>
        <p:spPr bwMode="auto">
          <a:xfrm>
            <a:off x="505584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55" name="Rectangle 59"/>
          <p:cNvSpPr>
            <a:spLocks noChangeArrowheads="1"/>
          </p:cNvSpPr>
          <p:nvPr/>
        </p:nvSpPr>
        <p:spPr bwMode="auto">
          <a:xfrm>
            <a:off x="339696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9756" name="Rectangle 60"/>
          <p:cNvSpPr>
            <a:spLocks noChangeArrowheads="1"/>
          </p:cNvSpPr>
          <p:nvPr/>
        </p:nvSpPr>
        <p:spPr bwMode="auto">
          <a:xfrm>
            <a:off x="381168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57" name="Rectangle 61"/>
          <p:cNvSpPr>
            <a:spLocks noChangeArrowheads="1"/>
          </p:cNvSpPr>
          <p:nvPr/>
        </p:nvSpPr>
        <p:spPr bwMode="auto">
          <a:xfrm>
            <a:off x="422640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58" name="Rectangle 62"/>
          <p:cNvSpPr>
            <a:spLocks noChangeArrowheads="1"/>
          </p:cNvSpPr>
          <p:nvPr/>
        </p:nvSpPr>
        <p:spPr bwMode="auto">
          <a:xfrm>
            <a:off x="464112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59" name="Rectangle 63"/>
          <p:cNvSpPr>
            <a:spLocks noChangeArrowheads="1"/>
          </p:cNvSpPr>
          <p:nvPr/>
        </p:nvSpPr>
        <p:spPr bwMode="auto">
          <a:xfrm>
            <a:off x="505584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60" name="Rectangle 64"/>
          <p:cNvSpPr>
            <a:spLocks noChangeArrowheads="1"/>
          </p:cNvSpPr>
          <p:nvPr/>
        </p:nvSpPr>
        <p:spPr bwMode="auto">
          <a:xfrm>
            <a:off x="339696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9761" name="Rectangle 65"/>
          <p:cNvSpPr>
            <a:spLocks noChangeArrowheads="1"/>
          </p:cNvSpPr>
          <p:nvPr/>
        </p:nvSpPr>
        <p:spPr bwMode="auto">
          <a:xfrm>
            <a:off x="381168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62" name="Rectangle 66"/>
          <p:cNvSpPr>
            <a:spLocks noChangeArrowheads="1"/>
          </p:cNvSpPr>
          <p:nvPr/>
        </p:nvSpPr>
        <p:spPr bwMode="auto">
          <a:xfrm>
            <a:off x="422640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63" name="Rectangle 67"/>
          <p:cNvSpPr>
            <a:spLocks noChangeArrowheads="1"/>
          </p:cNvSpPr>
          <p:nvPr/>
        </p:nvSpPr>
        <p:spPr bwMode="auto">
          <a:xfrm>
            <a:off x="464112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64" name="Rectangle 68"/>
          <p:cNvSpPr>
            <a:spLocks noChangeArrowheads="1"/>
          </p:cNvSpPr>
          <p:nvPr/>
        </p:nvSpPr>
        <p:spPr bwMode="auto">
          <a:xfrm>
            <a:off x="505584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65" name="Rectangle 69"/>
          <p:cNvSpPr>
            <a:spLocks noChangeArrowheads="1"/>
          </p:cNvSpPr>
          <p:nvPr/>
        </p:nvSpPr>
        <p:spPr bwMode="auto">
          <a:xfrm>
            <a:off x="2221920" y="2322964"/>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66" name="Text Box 70"/>
          <p:cNvSpPr txBox="1">
            <a:spLocks noChangeArrowheads="1"/>
          </p:cNvSpPr>
          <p:nvPr/>
        </p:nvSpPr>
        <p:spPr bwMode="auto">
          <a:xfrm>
            <a:off x="2083680" y="1908201"/>
            <a:ext cx="82944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temp</a:t>
            </a:r>
          </a:p>
        </p:txBody>
      </p:sp>
      <p:sp>
        <p:nvSpPr>
          <p:cNvPr id="29767" name="Rectangle 71"/>
          <p:cNvSpPr>
            <a:spLocks noChangeArrowheads="1"/>
          </p:cNvSpPr>
          <p:nvPr/>
        </p:nvSpPr>
        <p:spPr bwMode="auto">
          <a:xfrm>
            <a:off x="2221920" y="3152491"/>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68" name="Rectangle 72"/>
          <p:cNvSpPr>
            <a:spLocks noChangeArrowheads="1"/>
          </p:cNvSpPr>
          <p:nvPr/>
        </p:nvSpPr>
        <p:spPr bwMode="auto">
          <a:xfrm>
            <a:off x="2221920" y="39820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69" name="Rectangle 73"/>
          <p:cNvSpPr>
            <a:spLocks noChangeArrowheads="1"/>
          </p:cNvSpPr>
          <p:nvPr/>
        </p:nvSpPr>
        <p:spPr bwMode="auto">
          <a:xfrm>
            <a:off x="2221920" y="4811545"/>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70" name="Line 74"/>
          <p:cNvSpPr>
            <a:spLocks noChangeShapeType="1"/>
          </p:cNvSpPr>
          <p:nvPr/>
        </p:nvSpPr>
        <p:spPr bwMode="auto">
          <a:xfrm flipV="1">
            <a:off x="4502880" y="3567255"/>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9771" name="Line 75"/>
          <p:cNvSpPr>
            <a:spLocks noChangeShapeType="1"/>
          </p:cNvSpPr>
          <p:nvPr/>
        </p:nvSpPr>
        <p:spPr bwMode="auto">
          <a:xfrm flipV="1">
            <a:off x="4848480" y="3567255"/>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9772" name="Line 76"/>
          <p:cNvSpPr>
            <a:spLocks noChangeShapeType="1"/>
          </p:cNvSpPr>
          <p:nvPr/>
        </p:nvSpPr>
        <p:spPr bwMode="auto">
          <a:xfrm flipH="1" flipV="1">
            <a:off x="4502880" y="3774637"/>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9773" name="Text Box 77"/>
          <p:cNvSpPr txBox="1">
            <a:spLocks noChangeArrowheads="1"/>
          </p:cNvSpPr>
          <p:nvPr/>
        </p:nvSpPr>
        <p:spPr bwMode="auto">
          <a:xfrm>
            <a:off x="5747040" y="2322964"/>
            <a:ext cx="2488320" cy="360755"/>
          </a:xfrm>
          <a:prstGeom prst="rect">
            <a:avLst/>
          </a:prstGeom>
          <a:noFill/>
          <a:ln w="9525">
            <a:noFill/>
            <a:miter lim="800000"/>
            <a:headEnd/>
            <a:tailEnd/>
          </a:ln>
          <a:effectLst/>
        </p:spPr>
        <p:txBody>
          <a:bodyPr lIns="82945" tIns="41473" rIns="82945" bIns="41473">
            <a:spAutoFit/>
          </a:bodyPr>
          <a:lstStyle/>
          <a:p>
            <a:pPr eaLnBrk="1" hangingPunct="1">
              <a:spcBef>
                <a:spcPct val="50000"/>
              </a:spcBef>
            </a:pPr>
            <a:r>
              <a:rPr lang="en-US">
                <a:solidFill>
                  <a:schemeClr val="tx1"/>
                </a:solidFill>
              </a:rPr>
              <a:t>i = 4, forth iteration</a:t>
            </a:r>
          </a:p>
        </p:txBody>
      </p:sp>
      <p:sp>
        <p:nvSpPr>
          <p:cNvPr id="29774" name="Line 78"/>
          <p:cNvSpPr>
            <a:spLocks noChangeShapeType="1"/>
          </p:cNvSpPr>
          <p:nvPr/>
        </p:nvSpPr>
        <p:spPr bwMode="auto">
          <a:xfrm flipV="1">
            <a:off x="2429280" y="5226309"/>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9775" name="Line 79"/>
          <p:cNvSpPr>
            <a:spLocks noChangeShapeType="1"/>
          </p:cNvSpPr>
          <p:nvPr/>
        </p:nvSpPr>
        <p:spPr bwMode="auto">
          <a:xfrm flipV="1">
            <a:off x="4019040" y="5226309"/>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9776" name="Line 80"/>
          <p:cNvSpPr>
            <a:spLocks noChangeShapeType="1"/>
          </p:cNvSpPr>
          <p:nvPr/>
        </p:nvSpPr>
        <p:spPr bwMode="auto">
          <a:xfrm flipH="1" flipV="1">
            <a:off x="2429280" y="5433691"/>
            <a:ext cx="158976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9777" name="Line 81"/>
          <p:cNvSpPr>
            <a:spLocks noChangeShapeType="1"/>
          </p:cNvSpPr>
          <p:nvPr/>
        </p:nvSpPr>
        <p:spPr bwMode="auto">
          <a:xfrm flipV="1">
            <a:off x="4848480" y="2737728"/>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9778" name="Line 82"/>
          <p:cNvSpPr>
            <a:spLocks noChangeShapeType="1"/>
          </p:cNvSpPr>
          <p:nvPr/>
        </p:nvSpPr>
        <p:spPr bwMode="auto">
          <a:xfrm flipV="1">
            <a:off x="5194080" y="2737728"/>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9779" name="Line 83"/>
          <p:cNvSpPr>
            <a:spLocks noChangeShapeType="1"/>
          </p:cNvSpPr>
          <p:nvPr/>
        </p:nvSpPr>
        <p:spPr bwMode="auto">
          <a:xfrm flipH="1" flipV="1">
            <a:off x="4848480" y="2945110"/>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9780" name="Line 84"/>
          <p:cNvSpPr>
            <a:spLocks noChangeShapeType="1"/>
          </p:cNvSpPr>
          <p:nvPr/>
        </p:nvSpPr>
        <p:spPr bwMode="auto">
          <a:xfrm flipV="1">
            <a:off x="4019040" y="4396782"/>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9781" name="Line 85"/>
          <p:cNvSpPr>
            <a:spLocks noChangeShapeType="1"/>
          </p:cNvSpPr>
          <p:nvPr/>
        </p:nvSpPr>
        <p:spPr bwMode="auto">
          <a:xfrm flipV="1">
            <a:off x="4364640" y="4396782"/>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9782" name="Line 86"/>
          <p:cNvSpPr>
            <a:spLocks noChangeShapeType="1"/>
          </p:cNvSpPr>
          <p:nvPr/>
        </p:nvSpPr>
        <p:spPr bwMode="auto">
          <a:xfrm flipH="1" flipV="1">
            <a:off x="4019040" y="4604164"/>
            <a:ext cx="34560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9783" name="Rectangle 87"/>
          <p:cNvSpPr>
            <a:spLocks noChangeArrowheads="1"/>
          </p:cNvSpPr>
          <p:nvPr/>
        </p:nvSpPr>
        <p:spPr bwMode="auto">
          <a:xfrm>
            <a:off x="339696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9784" name="Rectangle 88"/>
          <p:cNvSpPr>
            <a:spLocks noChangeArrowheads="1"/>
          </p:cNvSpPr>
          <p:nvPr/>
        </p:nvSpPr>
        <p:spPr bwMode="auto">
          <a:xfrm>
            <a:off x="381168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9785" name="Rectangle 89"/>
          <p:cNvSpPr>
            <a:spLocks noChangeArrowheads="1"/>
          </p:cNvSpPr>
          <p:nvPr/>
        </p:nvSpPr>
        <p:spPr bwMode="auto">
          <a:xfrm>
            <a:off x="422640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9786" name="Rectangle 90"/>
          <p:cNvSpPr>
            <a:spLocks noChangeArrowheads="1"/>
          </p:cNvSpPr>
          <p:nvPr/>
        </p:nvSpPr>
        <p:spPr bwMode="auto">
          <a:xfrm>
            <a:off x="464112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9787" name="Rectangle 91"/>
          <p:cNvSpPr>
            <a:spLocks noChangeArrowheads="1"/>
          </p:cNvSpPr>
          <p:nvPr/>
        </p:nvSpPr>
        <p:spPr bwMode="auto">
          <a:xfrm>
            <a:off x="505584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9788" name="Rectangle 92"/>
          <p:cNvSpPr>
            <a:spLocks noChangeArrowheads="1"/>
          </p:cNvSpPr>
          <p:nvPr/>
        </p:nvSpPr>
        <p:spPr bwMode="auto">
          <a:xfrm>
            <a:off x="2221920" y="56410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a:t>
            </a:r>
          </a:p>
        </p:txBody>
      </p:sp>
      <p:sp>
        <p:nvSpPr>
          <p:cNvPr id="47" name="TextBox 46"/>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p:txBody>
          <a:bodyPr/>
          <a:lstStyle/>
          <a:p>
            <a:r>
              <a:rPr lang="en-US"/>
              <a:t>Divide and Conquer</a:t>
            </a:r>
          </a:p>
        </p:txBody>
      </p:sp>
      <p:sp>
        <p:nvSpPr>
          <p:cNvPr id="310275" name="Rectangle 3"/>
          <p:cNvSpPr>
            <a:spLocks noGrp="1" noChangeArrowheads="1"/>
          </p:cNvSpPr>
          <p:nvPr>
            <p:ph type="body" idx="1"/>
          </p:nvPr>
        </p:nvSpPr>
        <p:spPr/>
        <p:txBody>
          <a:bodyPr/>
          <a:lstStyle/>
          <a:p>
            <a:r>
              <a:rPr lang="en-US" sz="2800" b="1"/>
              <a:t>Divide and Conquer cuts the problem in half each time, but </a:t>
            </a:r>
            <a:r>
              <a:rPr lang="en-US" sz="2800" b="1">
                <a:solidFill>
                  <a:srgbClr val="3333FF"/>
                </a:solidFill>
              </a:rPr>
              <a:t>uses the result of both halves</a:t>
            </a:r>
            <a:r>
              <a:rPr lang="en-US" sz="2800" b="1"/>
              <a:t>:</a:t>
            </a:r>
          </a:p>
          <a:p>
            <a:pPr lvl="1"/>
            <a:r>
              <a:rPr lang="en-US" sz="2800" b="1"/>
              <a:t>cut the problem in half until the problem is trivial </a:t>
            </a:r>
          </a:p>
          <a:p>
            <a:pPr lvl="1"/>
            <a:r>
              <a:rPr lang="en-US" sz="2800" b="1"/>
              <a:t>solve for both halves</a:t>
            </a:r>
          </a:p>
          <a:p>
            <a:pPr lvl="1"/>
            <a:r>
              <a:rPr lang="en-US" sz="2800" b="1"/>
              <a:t>combine the solutions</a:t>
            </a:r>
          </a:p>
        </p:txBody>
      </p:sp>
      <p:sp>
        <p:nvSpPr>
          <p:cNvPr id="310276" name="Rectangle 4"/>
          <p:cNvSpPr>
            <a:spLocks noChangeArrowheads="1"/>
          </p:cNvSpPr>
          <p:nvPr/>
        </p:nvSpPr>
        <p:spPr bwMode="auto">
          <a:xfrm>
            <a:off x="1463675" y="1662113"/>
            <a:ext cx="184150" cy="457200"/>
          </a:xfrm>
          <a:prstGeom prst="rect">
            <a:avLst/>
          </a:prstGeom>
          <a:noFill/>
          <a:ln w="9525">
            <a:noFill/>
            <a:miter lim="800000"/>
            <a:headEnd/>
            <a:tailEnd/>
          </a:ln>
          <a:effectLst/>
        </p:spPr>
        <p:txBody>
          <a:bodyPr wrap="none" lIns="92075" tIns="46038" rIns="92075" bIns="46038">
            <a:spAutoFit/>
          </a:bodyPr>
          <a:lstStyle/>
          <a:p>
            <a:endParaRPr lang="en-US" b="0"/>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1042" name="Rectangle 2"/>
          <p:cNvSpPr>
            <a:spLocks noGrp="1" noChangeArrowheads="1"/>
          </p:cNvSpPr>
          <p:nvPr>
            <p:ph type="title"/>
          </p:nvPr>
        </p:nvSpPr>
        <p:spPr/>
        <p:txBody>
          <a:bodyPr/>
          <a:lstStyle/>
          <a:p>
            <a:r>
              <a:rPr lang="en-US"/>
              <a:t>Sorting (cont’d)</a:t>
            </a:r>
          </a:p>
        </p:txBody>
      </p:sp>
      <p:graphicFrame>
        <p:nvGraphicFramePr>
          <p:cNvPr id="1111043" name="Object 3"/>
          <p:cNvGraphicFramePr>
            <a:graphicFrameLocks noChangeAspect="1"/>
          </p:cNvGraphicFramePr>
          <p:nvPr/>
        </p:nvGraphicFramePr>
        <p:xfrm>
          <a:off x="2209800" y="2057400"/>
          <a:ext cx="4754563" cy="2524125"/>
        </p:xfrm>
        <a:graphic>
          <a:graphicData uri="http://schemas.openxmlformats.org/presentationml/2006/ole">
            <mc:AlternateContent xmlns:mc="http://schemas.openxmlformats.org/markup-compatibility/2006">
              <mc:Choice xmlns:v="urn:schemas-microsoft-com:vml" Requires="v">
                <p:oleObj spid="_x0000_s1030" name="Worksheet" r:id="rId4" imgW="4106160" imgH="2180520" progId="Excel.Sheet.8">
                  <p:embed/>
                </p:oleObj>
              </mc:Choice>
              <mc:Fallback>
                <p:oleObj name="Worksheet" r:id="rId4" imgW="4106160" imgH="2180520" progId="Excel.Sheet.8">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057400"/>
                        <a:ext cx="4754563" cy="252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11044" name="Line 4"/>
          <p:cNvSpPr>
            <a:spLocks noChangeShapeType="1"/>
          </p:cNvSpPr>
          <p:nvPr/>
        </p:nvSpPr>
        <p:spPr bwMode="auto">
          <a:xfrm flipV="1">
            <a:off x="2362200" y="1905000"/>
            <a:ext cx="0" cy="259080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11045" name="Line 5"/>
          <p:cNvSpPr>
            <a:spLocks noChangeShapeType="1"/>
          </p:cNvSpPr>
          <p:nvPr/>
        </p:nvSpPr>
        <p:spPr bwMode="auto">
          <a:xfrm>
            <a:off x="2362200" y="4495800"/>
            <a:ext cx="4343400" cy="0"/>
          </a:xfrm>
          <a:prstGeom prst="line">
            <a:avLst/>
          </a:prstGeom>
          <a:noFill/>
          <a:ln w="9525">
            <a:solidFill>
              <a:schemeClr val="tx1"/>
            </a:solidFill>
            <a:round/>
            <a:headEnd/>
            <a:tailEnd type="triangle" w="med" len="med"/>
          </a:ln>
          <a:effectLst/>
        </p:spPr>
        <p:txBody>
          <a:bodyPr wrap="none" anchor="ctr"/>
          <a:lstStyle/>
          <a:p>
            <a:endParaRPr lang="en-US"/>
          </a:p>
        </p:txBody>
      </p:sp>
      <p:sp>
        <p:nvSpPr>
          <p:cNvPr id="1111046" name="Text Box 6"/>
          <p:cNvSpPr txBox="1">
            <a:spLocks noChangeArrowheads="1"/>
          </p:cNvSpPr>
          <p:nvPr/>
        </p:nvSpPr>
        <p:spPr bwMode="auto">
          <a:xfrm>
            <a:off x="6338888" y="4397375"/>
            <a:ext cx="914400" cy="457200"/>
          </a:xfrm>
          <a:prstGeom prst="rect">
            <a:avLst/>
          </a:prstGeom>
          <a:noFill/>
          <a:ln w="9525">
            <a:noFill/>
            <a:miter lim="800000"/>
            <a:headEnd/>
            <a:tailEnd/>
          </a:ln>
          <a:effectLst/>
        </p:spPr>
        <p:txBody>
          <a:bodyPr>
            <a:spAutoFit/>
          </a:bodyPr>
          <a:lstStyle/>
          <a:p>
            <a:pPr algn="ctr">
              <a:spcBef>
                <a:spcPct val="50000"/>
              </a:spcBef>
            </a:pPr>
            <a:r>
              <a:rPr lang="en-US" sz="2400" i="1">
                <a:latin typeface="Arial" charset="0"/>
              </a:rPr>
              <a:t>n</a:t>
            </a:r>
          </a:p>
        </p:txBody>
      </p:sp>
      <p:sp>
        <p:nvSpPr>
          <p:cNvPr id="1111047" name="Text Box 7"/>
          <p:cNvSpPr txBox="1">
            <a:spLocks noChangeArrowheads="1"/>
          </p:cNvSpPr>
          <p:nvPr/>
        </p:nvSpPr>
        <p:spPr bwMode="auto">
          <a:xfrm>
            <a:off x="1546225" y="1609725"/>
            <a:ext cx="990600" cy="396875"/>
          </a:xfrm>
          <a:prstGeom prst="rect">
            <a:avLst/>
          </a:prstGeom>
          <a:noFill/>
          <a:ln w="9525">
            <a:noFill/>
            <a:miter lim="800000"/>
            <a:headEnd/>
            <a:tailEnd/>
          </a:ln>
          <a:effectLst/>
        </p:spPr>
        <p:txBody>
          <a:bodyPr>
            <a:spAutoFit/>
          </a:bodyPr>
          <a:lstStyle/>
          <a:p>
            <a:pPr algn="ctr"/>
            <a:r>
              <a:rPr lang="en-US" sz="2000" i="1">
                <a:latin typeface="Arial" charset="0"/>
              </a:rPr>
              <a:t>Time</a:t>
            </a:r>
            <a:endParaRPr lang="en-US" sz="2000"/>
          </a:p>
        </p:txBody>
      </p:sp>
      <p:sp>
        <p:nvSpPr>
          <p:cNvPr id="1111048" name="Text Box 8"/>
          <p:cNvSpPr txBox="1">
            <a:spLocks noChangeArrowheads="1"/>
          </p:cNvSpPr>
          <p:nvPr/>
        </p:nvSpPr>
        <p:spPr bwMode="auto">
          <a:xfrm>
            <a:off x="5638800" y="2133600"/>
            <a:ext cx="914400" cy="457200"/>
          </a:xfrm>
          <a:prstGeom prst="rect">
            <a:avLst/>
          </a:prstGeom>
          <a:noFill/>
          <a:ln w="9525">
            <a:noFill/>
            <a:miter lim="800000"/>
            <a:headEnd/>
            <a:tailEnd/>
          </a:ln>
          <a:effectLst/>
        </p:spPr>
        <p:txBody>
          <a:bodyPr>
            <a:spAutoFit/>
          </a:bodyPr>
          <a:lstStyle/>
          <a:p>
            <a:pPr algn="ctr">
              <a:spcBef>
                <a:spcPct val="50000"/>
              </a:spcBef>
            </a:pPr>
            <a:r>
              <a:rPr lang="en-US" sz="2400" i="1">
                <a:latin typeface="Arial" charset="0"/>
              </a:rPr>
              <a:t>n</a:t>
            </a:r>
            <a:r>
              <a:rPr lang="en-US" sz="2400" baseline="30000">
                <a:latin typeface="Arial" charset="0"/>
              </a:rPr>
              <a:t>2</a:t>
            </a:r>
            <a:endParaRPr lang="en-US" sz="2400" i="1">
              <a:latin typeface="Arial" charset="0"/>
            </a:endParaRPr>
          </a:p>
        </p:txBody>
      </p:sp>
      <p:sp>
        <p:nvSpPr>
          <p:cNvPr id="1111049" name="Text Box 9"/>
          <p:cNvSpPr txBox="1">
            <a:spLocks noChangeArrowheads="1"/>
          </p:cNvSpPr>
          <p:nvPr/>
        </p:nvSpPr>
        <p:spPr bwMode="auto">
          <a:xfrm>
            <a:off x="6248400" y="3124200"/>
            <a:ext cx="1295400" cy="457200"/>
          </a:xfrm>
          <a:prstGeom prst="rect">
            <a:avLst/>
          </a:prstGeom>
          <a:noFill/>
          <a:ln w="9525">
            <a:noFill/>
            <a:miter lim="800000"/>
            <a:headEnd/>
            <a:tailEnd/>
          </a:ln>
          <a:effectLst/>
        </p:spPr>
        <p:txBody>
          <a:bodyPr>
            <a:spAutoFit/>
          </a:bodyPr>
          <a:lstStyle/>
          <a:p>
            <a:pPr algn="ctr">
              <a:spcBef>
                <a:spcPct val="50000"/>
              </a:spcBef>
            </a:pPr>
            <a:r>
              <a:rPr lang="en-US" sz="2400" i="1">
                <a:latin typeface="Arial" charset="0"/>
              </a:rPr>
              <a:t>n</a:t>
            </a:r>
            <a:r>
              <a:rPr lang="en-US" sz="2400">
                <a:latin typeface="Arial" charset="0"/>
              </a:rPr>
              <a:t> log</a:t>
            </a:r>
            <a:r>
              <a:rPr lang="en-US" sz="2400" baseline="-25000">
                <a:latin typeface="Arial" charset="0"/>
              </a:rPr>
              <a:t>2</a:t>
            </a:r>
            <a:r>
              <a:rPr lang="en-US" sz="2400">
                <a:latin typeface="Arial" charset="0"/>
              </a:rPr>
              <a:t> </a:t>
            </a:r>
            <a:r>
              <a:rPr lang="en-US" sz="2400" i="1">
                <a:latin typeface="Arial" charset="0"/>
              </a:rPr>
              <a:t>n</a:t>
            </a:r>
          </a:p>
        </p:txBody>
      </p:sp>
      <p:sp>
        <p:nvSpPr>
          <p:cNvPr id="1111050" name="Text Box 10"/>
          <p:cNvSpPr txBox="1">
            <a:spLocks noChangeArrowheads="1"/>
          </p:cNvSpPr>
          <p:nvPr/>
        </p:nvSpPr>
        <p:spPr bwMode="auto">
          <a:xfrm>
            <a:off x="2209800" y="5105400"/>
            <a:ext cx="5181600" cy="1066800"/>
          </a:xfrm>
          <a:prstGeom prst="rect">
            <a:avLst/>
          </a:prstGeom>
          <a:noFill/>
          <a:ln w="9525">
            <a:noFill/>
            <a:miter lim="800000"/>
            <a:headEnd/>
            <a:tailEnd/>
          </a:ln>
          <a:effectLst/>
        </p:spPr>
        <p:txBody>
          <a:bodyPr>
            <a:spAutoFit/>
          </a:bodyPr>
          <a:lstStyle/>
          <a:p>
            <a:r>
              <a:rPr lang="en-US" sz="2000" i="1">
                <a:latin typeface="Arial" charset="0"/>
              </a:rPr>
              <a:t>    n</a:t>
            </a:r>
            <a:r>
              <a:rPr lang="en-US" sz="2000">
                <a:latin typeface="Arial" charset="0"/>
              </a:rPr>
              <a:t>            10             100               1000</a:t>
            </a:r>
          </a:p>
          <a:p>
            <a:pPr>
              <a:spcBef>
                <a:spcPct val="20000"/>
              </a:spcBef>
            </a:pPr>
            <a:r>
              <a:rPr lang="en-US" sz="2000" i="1">
                <a:latin typeface="Arial" charset="0"/>
              </a:rPr>
              <a:t>    n</a:t>
            </a:r>
            <a:r>
              <a:rPr lang="en-US" sz="2000" baseline="30000">
                <a:latin typeface="Arial" charset="0"/>
              </a:rPr>
              <a:t>2</a:t>
            </a:r>
            <a:r>
              <a:rPr lang="en-US" sz="2000">
                <a:latin typeface="Arial" charset="0"/>
              </a:rPr>
              <a:t>          100         10,000         </a:t>
            </a:r>
            <a:r>
              <a:rPr lang="en-US" sz="2000" b="1">
                <a:latin typeface="Arial" charset="0"/>
              </a:rPr>
              <a:t>1,000,000</a:t>
            </a:r>
          </a:p>
          <a:p>
            <a:r>
              <a:rPr lang="en-US" sz="2000" i="1">
                <a:latin typeface="Arial" charset="0"/>
              </a:rPr>
              <a:t>n</a:t>
            </a:r>
            <a:r>
              <a:rPr lang="en-US" sz="2000">
                <a:latin typeface="Arial" charset="0"/>
              </a:rPr>
              <a:t> log</a:t>
            </a:r>
            <a:r>
              <a:rPr lang="en-US" sz="2000" baseline="-25000">
                <a:latin typeface="Arial" charset="0"/>
              </a:rPr>
              <a:t>2</a:t>
            </a:r>
            <a:r>
              <a:rPr lang="en-US" sz="2000">
                <a:latin typeface="Arial" charset="0"/>
              </a:rPr>
              <a:t> </a:t>
            </a:r>
            <a:r>
              <a:rPr lang="en-US" sz="2000" i="1">
                <a:latin typeface="Arial" charset="0"/>
              </a:rPr>
              <a:t>n</a:t>
            </a:r>
            <a:r>
              <a:rPr lang="en-US" sz="2000">
                <a:latin typeface="Arial" charset="0"/>
              </a:rPr>
              <a:t>       35             700               </a:t>
            </a:r>
            <a:r>
              <a:rPr lang="en-US" sz="2000" b="1">
                <a:latin typeface="Arial" charset="0"/>
              </a:rPr>
              <a:t>10,000</a:t>
            </a:r>
          </a:p>
        </p:txBody>
      </p:sp>
      <p:sp>
        <p:nvSpPr>
          <p:cNvPr id="1111051" name="Line 11"/>
          <p:cNvSpPr>
            <a:spLocks noChangeShapeType="1"/>
          </p:cNvSpPr>
          <p:nvPr/>
        </p:nvSpPr>
        <p:spPr bwMode="auto">
          <a:xfrm>
            <a:off x="2057400" y="5486400"/>
            <a:ext cx="5257800" cy="0"/>
          </a:xfrm>
          <a:prstGeom prst="line">
            <a:avLst/>
          </a:prstGeom>
          <a:noFill/>
          <a:ln w="9525">
            <a:solidFill>
              <a:schemeClr val="tx1"/>
            </a:solidFill>
            <a:round/>
            <a:headEnd/>
            <a:tailEnd/>
          </a:ln>
          <a:effectLst/>
        </p:spPr>
        <p:txBody>
          <a:bodyPr wrap="none" anchor="ctr"/>
          <a:lstStyle/>
          <a:p>
            <a:endParaRPr lang="en-US"/>
          </a:p>
        </p:txBody>
      </p:sp>
      <p:sp>
        <p:nvSpPr>
          <p:cNvPr id="1111052" name="Line 12"/>
          <p:cNvSpPr>
            <a:spLocks noChangeShapeType="1"/>
          </p:cNvSpPr>
          <p:nvPr/>
        </p:nvSpPr>
        <p:spPr bwMode="auto">
          <a:xfrm>
            <a:off x="3200400" y="5181600"/>
            <a:ext cx="0" cy="914400"/>
          </a:xfrm>
          <a:prstGeom prst="line">
            <a:avLst/>
          </a:prstGeom>
          <a:noFill/>
          <a:ln w="9525">
            <a:solidFill>
              <a:schemeClr val="tx1"/>
            </a:solidFill>
            <a:round/>
            <a:headEnd/>
            <a:tailEnd/>
          </a:ln>
          <a:effectLst/>
        </p:spPr>
        <p:txBody>
          <a:bodyPr wrap="none" anchor="ctr"/>
          <a:lstStyle/>
          <a:p>
            <a:endParaRPr lang="en-US"/>
          </a:p>
        </p:txBody>
      </p:sp>
      <p:sp>
        <p:nvSpPr>
          <p:cNvPr id="13" name="TextBox 12"/>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6E3BF20A-BAF8-4E62-AD37-773664520B3A}" type="slidenum">
              <a:rPr lang="en-US"/>
              <a:pPr/>
              <a:t>114</a:t>
            </a:fld>
            <a:endParaRPr lang="en-US"/>
          </a:p>
        </p:txBody>
      </p:sp>
      <p:sp>
        <p:nvSpPr>
          <p:cNvPr id="1674242" name="Rectangle 2"/>
          <p:cNvSpPr>
            <a:spLocks noGrp="1" noChangeArrowheads="1"/>
          </p:cNvSpPr>
          <p:nvPr>
            <p:ph type="title"/>
          </p:nvPr>
        </p:nvSpPr>
        <p:spPr>
          <a:xfrm>
            <a:off x="1143000" y="0"/>
            <a:ext cx="7772400" cy="1143000"/>
          </a:xfrm>
        </p:spPr>
        <p:txBody>
          <a:bodyPr/>
          <a:lstStyle/>
          <a:p>
            <a:r>
              <a:rPr lang="en-US" dirty="0"/>
              <a:t>Hierarchy of Big-Oh</a:t>
            </a:r>
          </a:p>
        </p:txBody>
      </p:sp>
      <p:sp>
        <p:nvSpPr>
          <p:cNvPr id="1674243" name="Rectangle 3"/>
          <p:cNvSpPr>
            <a:spLocks noGrp="1" noChangeArrowheads="1"/>
          </p:cNvSpPr>
          <p:nvPr>
            <p:ph type="body" idx="1"/>
          </p:nvPr>
        </p:nvSpPr>
        <p:spPr>
          <a:xfrm>
            <a:off x="1143000" y="1143000"/>
            <a:ext cx="7772400" cy="4114800"/>
          </a:xfrm>
        </p:spPr>
        <p:txBody>
          <a:bodyPr/>
          <a:lstStyle/>
          <a:p>
            <a:r>
              <a:rPr lang="en-US" sz="2000" dirty="0"/>
              <a:t>Complexity classes in increasing order of growth:</a:t>
            </a:r>
          </a:p>
          <a:p>
            <a:pPr lvl="1"/>
            <a:r>
              <a:rPr lang="en-US" sz="2000" dirty="0"/>
              <a:t>constant time	O(1)</a:t>
            </a:r>
          </a:p>
          <a:p>
            <a:pPr lvl="1"/>
            <a:r>
              <a:rPr lang="en-US" sz="2000" dirty="0"/>
              <a:t>logarithmic	O(log </a:t>
            </a:r>
            <a:r>
              <a:rPr lang="en-US" sz="2000" i="1" dirty="0"/>
              <a:t>N</a:t>
            </a:r>
            <a:r>
              <a:rPr lang="en-US" sz="2000" dirty="0"/>
              <a:t>)</a:t>
            </a:r>
          </a:p>
          <a:p>
            <a:pPr lvl="1"/>
            <a:r>
              <a:rPr lang="en-US" sz="2000" dirty="0"/>
              <a:t>linear		O(</a:t>
            </a:r>
            <a:r>
              <a:rPr lang="en-US" sz="2000" i="1" dirty="0"/>
              <a:t>N</a:t>
            </a:r>
            <a:r>
              <a:rPr lang="en-US" sz="2000" dirty="0"/>
              <a:t>)</a:t>
            </a:r>
          </a:p>
          <a:p>
            <a:pPr lvl="1"/>
            <a:r>
              <a:rPr lang="en-US" sz="2000" dirty="0" err="1"/>
              <a:t>loglinear</a:t>
            </a:r>
            <a:r>
              <a:rPr lang="en-US" sz="2000" dirty="0"/>
              <a:t>		O(</a:t>
            </a:r>
            <a:r>
              <a:rPr lang="en-US" sz="2000" i="1" dirty="0"/>
              <a:t>N</a:t>
            </a:r>
            <a:r>
              <a:rPr lang="en-US" sz="2000" dirty="0"/>
              <a:t> log </a:t>
            </a:r>
            <a:r>
              <a:rPr lang="en-US" sz="2000" i="1" dirty="0"/>
              <a:t>N</a:t>
            </a:r>
            <a:r>
              <a:rPr lang="en-US" sz="2000" dirty="0"/>
              <a:t>)</a:t>
            </a:r>
          </a:p>
          <a:p>
            <a:pPr lvl="1"/>
            <a:r>
              <a:rPr lang="en-US" sz="2000" dirty="0"/>
              <a:t>quadratic	O(</a:t>
            </a:r>
            <a:r>
              <a:rPr lang="en-US" sz="2000" i="1" dirty="0"/>
              <a:t>N</a:t>
            </a:r>
            <a:r>
              <a:rPr lang="en-US" sz="2000" baseline="30000" dirty="0"/>
              <a:t>2</a:t>
            </a:r>
            <a:r>
              <a:rPr lang="en-US" sz="2000" dirty="0"/>
              <a:t>)</a:t>
            </a:r>
          </a:p>
          <a:p>
            <a:pPr lvl="1"/>
            <a:r>
              <a:rPr lang="en-US" sz="2000" dirty="0"/>
              <a:t>cubic		O(</a:t>
            </a:r>
            <a:r>
              <a:rPr lang="en-US" sz="2000" i="1" dirty="0"/>
              <a:t>N</a:t>
            </a:r>
            <a:r>
              <a:rPr lang="en-US" sz="2000" baseline="30000" dirty="0"/>
              <a:t>3</a:t>
            </a:r>
            <a:r>
              <a:rPr lang="en-US" sz="2000" dirty="0"/>
              <a:t>)</a:t>
            </a:r>
          </a:p>
          <a:p>
            <a:pPr lvl="1">
              <a:buFont typeface="Wingdings" pitchFamily="2" charset="2"/>
              <a:buNone/>
            </a:pPr>
            <a:r>
              <a:rPr lang="en-US" sz="2000" dirty="0"/>
              <a:t>	...</a:t>
            </a:r>
          </a:p>
          <a:p>
            <a:pPr lvl="1"/>
            <a:r>
              <a:rPr lang="en-US" sz="2000" dirty="0"/>
              <a:t>exponential	O(2</a:t>
            </a:r>
            <a:r>
              <a:rPr lang="en-US" sz="2000" i="1" baseline="30000" dirty="0"/>
              <a:t>N</a:t>
            </a:r>
            <a:r>
              <a:rPr lang="en-US" sz="2000" dirty="0"/>
              <a:t>)</a:t>
            </a:r>
          </a:p>
          <a:p>
            <a:pPr lvl="1"/>
            <a:r>
              <a:rPr lang="en-US" sz="2000" dirty="0"/>
              <a:t>...</a:t>
            </a:r>
          </a:p>
          <a:p>
            <a:pPr lvl="1"/>
            <a:endParaRPr lang="en-US" sz="2000" dirty="0"/>
          </a:p>
          <a:p>
            <a:pPr lvl="1"/>
            <a:r>
              <a:rPr lang="en-US" sz="2000" dirty="0"/>
              <a:t>An algorithm from a lower complexity class will run much faster than one from a higher complexity class when the value of </a:t>
            </a:r>
            <a:r>
              <a:rPr lang="en-US" sz="2000" i="1" dirty="0"/>
              <a:t>N</a:t>
            </a:r>
            <a:r>
              <a:rPr lang="en-US" sz="2000" dirty="0"/>
              <a:t> becomes very large.</a:t>
            </a:r>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1E02F9B2-BE23-4353-92BD-F9DA76FFBA9E}" type="slidenum">
              <a:rPr lang="en-US"/>
              <a:pPr/>
              <a:t>115</a:t>
            </a:fld>
            <a:endParaRPr lang="en-US"/>
          </a:p>
        </p:txBody>
      </p:sp>
      <p:sp>
        <p:nvSpPr>
          <p:cNvPr id="19458" name="Rectangle 2"/>
          <p:cNvSpPr>
            <a:spLocks noGrp="1" noChangeArrowheads="1"/>
          </p:cNvSpPr>
          <p:nvPr>
            <p:ph type="title"/>
          </p:nvPr>
        </p:nvSpPr>
        <p:spPr>
          <a:xfrm>
            <a:off x="1371600" y="0"/>
            <a:ext cx="7772400" cy="838200"/>
          </a:xfrm>
        </p:spPr>
        <p:txBody>
          <a:bodyPr/>
          <a:lstStyle/>
          <a:p>
            <a:r>
              <a:rPr lang="en-US" dirty="0"/>
              <a:t>Comparison of Quadratic Sorts</a:t>
            </a:r>
          </a:p>
        </p:txBody>
      </p:sp>
      <p:sp>
        <p:nvSpPr>
          <p:cNvPr id="19459" name="Rectangle 3"/>
          <p:cNvSpPr>
            <a:spLocks noGrp="1" noChangeArrowheads="1"/>
          </p:cNvSpPr>
          <p:nvPr>
            <p:ph type="body" idx="1"/>
          </p:nvPr>
        </p:nvSpPr>
        <p:spPr>
          <a:xfrm>
            <a:off x="1066800" y="914400"/>
            <a:ext cx="7772400" cy="4114800"/>
          </a:xfrm>
        </p:spPr>
        <p:txBody>
          <a:bodyPr/>
          <a:lstStyle/>
          <a:p>
            <a:r>
              <a:rPr lang="en-US" sz="2000" dirty="0"/>
              <a:t>None of the algorithms are particularly good for large arrays</a:t>
            </a:r>
          </a:p>
        </p:txBody>
      </p:sp>
      <p:pic>
        <p:nvPicPr>
          <p:cNvPr id="19460" name="Picture 4"/>
          <p:cNvPicPr>
            <a:picLocks noChangeAspect="1" noChangeArrowheads="1"/>
          </p:cNvPicPr>
          <p:nvPr/>
        </p:nvPicPr>
        <p:blipFill>
          <a:blip r:embed="rId2"/>
          <a:srcRect t="4082" b="59184"/>
          <a:stretch>
            <a:fillRect/>
          </a:stretch>
        </p:blipFill>
        <p:spPr bwMode="auto">
          <a:xfrm>
            <a:off x="1066800" y="1524000"/>
            <a:ext cx="7010400" cy="1828800"/>
          </a:xfrm>
          <a:prstGeom prst="rect">
            <a:avLst/>
          </a:prstGeom>
          <a:noFill/>
          <a:ln w="9525">
            <a:noFill/>
            <a:miter lim="800000"/>
            <a:headEnd/>
            <a:tailEnd/>
          </a:ln>
          <a:effectLst/>
        </p:spPr>
      </p:pic>
      <p:pic>
        <p:nvPicPr>
          <p:cNvPr id="8" name="Picture 4"/>
          <p:cNvPicPr>
            <a:picLocks noChangeAspect="1" noChangeArrowheads="1"/>
          </p:cNvPicPr>
          <p:nvPr/>
        </p:nvPicPr>
        <p:blipFill>
          <a:blip r:embed="rId3"/>
          <a:srcRect t="8755"/>
          <a:stretch>
            <a:fillRect/>
          </a:stretch>
        </p:blipFill>
        <p:spPr bwMode="auto">
          <a:xfrm>
            <a:off x="1143000" y="3276599"/>
            <a:ext cx="7315200" cy="3490157"/>
          </a:xfrm>
          <a:prstGeom prst="rect">
            <a:avLst/>
          </a:prstGeom>
          <a:noFill/>
          <a:ln w="9525">
            <a:noFill/>
            <a:miter lim="800000"/>
            <a:headEnd/>
            <a:tailEnd/>
          </a:ln>
          <a:effectLst/>
        </p:spPr>
      </p:pic>
      <p:sp>
        <p:nvSpPr>
          <p:cNvPr id="9" name="TextBox 8"/>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293437E7-B228-4B3A-8F22-4E9B31C8EB06}" type="slidenum">
              <a:rPr lang="ar-SA"/>
              <a:pPr/>
              <a:t>116</a:t>
            </a:fld>
            <a:endParaRPr lang="en-US"/>
          </a:p>
        </p:txBody>
      </p:sp>
      <p:sp>
        <p:nvSpPr>
          <p:cNvPr id="471042" name="Rectangle 2"/>
          <p:cNvSpPr>
            <a:spLocks noGrp="1" noChangeArrowheads="1"/>
          </p:cNvSpPr>
          <p:nvPr>
            <p:ph type="title"/>
          </p:nvPr>
        </p:nvSpPr>
        <p:spPr>
          <a:xfrm>
            <a:off x="1371600" y="0"/>
            <a:ext cx="7772400" cy="1143000"/>
          </a:xfrm>
        </p:spPr>
        <p:txBody>
          <a:bodyPr/>
          <a:lstStyle/>
          <a:p>
            <a:r>
              <a:rPr lang="en-US" dirty="0"/>
              <a:t>Exercises on Sorting</a:t>
            </a:r>
          </a:p>
        </p:txBody>
      </p:sp>
      <p:sp>
        <p:nvSpPr>
          <p:cNvPr id="471043" name="Rectangle 3"/>
          <p:cNvSpPr>
            <a:spLocks noChangeArrowheads="1"/>
          </p:cNvSpPr>
          <p:nvPr/>
        </p:nvSpPr>
        <p:spPr bwMode="auto">
          <a:xfrm>
            <a:off x="914400" y="1219200"/>
            <a:ext cx="8229600" cy="5201424"/>
          </a:xfrm>
          <a:prstGeom prst="rect">
            <a:avLst/>
          </a:prstGeom>
          <a:noFill/>
          <a:ln w="9525">
            <a:noFill/>
            <a:miter lim="800000"/>
            <a:headEnd/>
            <a:tailEnd/>
          </a:ln>
          <a:effectLst/>
        </p:spPr>
        <p:txBody>
          <a:bodyPr wrap="square">
            <a:spAutoFit/>
          </a:bodyPr>
          <a:lstStyle/>
          <a:p>
            <a:pPr marL="342900" indent="-342900">
              <a:lnSpc>
                <a:spcPct val="110000"/>
              </a:lnSpc>
              <a:spcBef>
                <a:spcPct val="50000"/>
              </a:spcBef>
            </a:pPr>
            <a:r>
              <a:rPr lang="en-US" sz="2000" dirty="0" smtClean="0">
                <a:solidFill>
                  <a:srgbClr val="000000"/>
                </a:solidFill>
              </a:rPr>
              <a:t>1.	Show </a:t>
            </a:r>
            <a:r>
              <a:rPr lang="en-US" sz="2000" dirty="0">
                <a:solidFill>
                  <a:srgbClr val="000000"/>
                </a:solidFill>
              </a:rPr>
              <a:t>the contents of the following integer array:       </a:t>
            </a:r>
          </a:p>
          <a:p>
            <a:pPr marL="800100" lvl="1" indent="-342900">
              <a:lnSpc>
                <a:spcPct val="110000"/>
              </a:lnSpc>
              <a:spcBef>
                <a:spcPct val="50000"/>
              </a:spcBef>
            </a:pPr>
            <a:r>
              <a:rPr lang="en-US" sz="2000" dirty="0">
                <a:solidFill>
                  <a:srgbClr val="000000"/>
                </a:solidFill>
              </a:rPr>
              <a:t>43, 7, 10, 23, 18, 4, 19, 5, 66, 14</a:t>
            </a:r>
          </a:p>
          <a:p>
            <a:pPr marL="342900" indent="-342900">
              <a:lnSpc>
                <a:spcPct val="110000"/>
              </a:lnSpc>
              <a:spcBef>
                <a:spcPct val="50000"/>
              </a:spcBef>
            </a:pPr>
            <a:r>
              <a:rPr lang="en-US" sz="2000" dirty="0">
                <a:solidFill>
                  <a:srgbClr val="000000"/>
                </a:solidFill>
              </a:rPr>
              <a:t>          when the array is sorted in ascending order using:</a:t>
            </a:r>
          </a:p>
          <a:p>
            <a:pPr marL="342900" indent="-342900">
              <a:lnSpc>
                <a:spcPct val="110000"/>
              </a:lnSpc>
              <a:spcBef>
                <a:spcPct val="50000"/>
              </a:spcBef>
            </a:pPr>
            <a:r>
              <a:rPr lang="en-US" sz="2000" dirty="0">
                <a:solidFill>
                  <a:srgbClr val="000000"/>
                </a:solidFill>
              </a:rPr>
              <a:t>		(a)   bubble sort</a:t>
            </a:r>
            <a:r>
              <a:rPr lang="en-US" sz="2000" dirty="0" smtClean="0">
                <a:solidFill>
                  <a:srgbClr val="000000"/>
                </a:solidFill>
              </a:rPr>
              <a:t>,    </a:t>
            </a:r>
            <a:r>
              <a:rPr lang="en-US" sz="2000" dirty="0">
                <a:solidFill>
                  <a:srgbClr val="000000"/>
                </a:solidFill>
              </a:rPr>
              <a:t>(b)  selection sort,	 (c)  insertion sort</a:t>
            </a:r>
            <a:r>
              <a:rPr lang="en-US" sz="2000" dirty="0" smtClean="0">
                <a:solidFill>
                  <a:srgbClr val="000000"/>
                </a:solidFill>
              </a:rPr>
              <a:t>.</a:t>
            </a:r>
          </a:p>
          <a:p>
            <a:pPr marL="457200" indent="-457200">
              <a:lnSpc>
                <a:spcPct val="110000"/>
              </a:lnSpc>
              <a:spcBef>
                <a:spcPct val="50000"/>
              </a:spcBef>
              <a:buAutoNum type="arabicPeriod" startAt="2"/>
            </a:pPr>
            <a:r>
              <a:rPr lang="en-US" sz="2000" dirty="0" smtClean="0">
                <a:solidFill>
                  <a:srgbClr val="000000"/>
                </a:solidFill>
              </a:rPr>
              <a:t>Explain why insertion sort works well on partially sorted arrays.</a:t>
            </a:r>
          </a:p>
          <a:p>
            <a:pPr marL="457200" indent="-457200">
              <a:lnSpc>
                <a:spcPct val="110000"/>
              </a:lnSpc>
              <a:spcBef>
                <a:spcPct val="50000"/>
              </a:spcBef>
            </a:pPr>
            <a:endParaRPr lang="en-US" sz="2000" dirty="0" smtClean="0">
              <a:solidFill>
                <a:srgbClr val="000000"/>
              </a:solidFill>
            </a:endParaRPr>
          </a:p>
          <a:p>
            <a:pPr marL="457200" indent="-457200">
              <a:lnSpc>
                <a:spcPct val="110000"/>
              </a:lnSpc>
              <a:spcBef>
                <a:spcPct val="50000"/>
              </a:spcBef>
            </a:pPr>
            <a:r>
              <a:rPr lang="en-US" sz="2000" dirty="0" smtClean="0">
                <a:solidFill>
                  <a:srgbClr val="000000"/>
                </a:solidFill>
              </a:rPr>
              <a:t>3.	Implement an insertion sort on an integer array that in each pass</a:t>
            </a:r>
          </a:p>
          <a:p>
            <a:pPr marL="457200" indent="-457200">
              <a:lnSpc>
                <a:spcPct val="110000"/>
              </a:lnSpc>
              <a:spcBef>
                <a:spcPct val="50000"/>
              </a:spcBef>
            </a:pPr>
            <a:r>
              <a:rPr lang="en-US" sz="2000" dirty="0" smtClean="0">
                <a:solidFill>
                  <a:srgbClr val="000000"/>
                </a:solidFill>
              </a:rPr>
              <a:t>       places both the minimum and   maximum elements in their proper locations.</a:t>
            </a:r>
          </a:p>
          <a:p>
            <a:pPr marL="342900" indent="-342900">
              <a:lnSpc>
                <a:spcPct val="110000"/>
              </a:lnSpc>
              <a:spcBef>
                <a:spcPct val="50000"/>
              </a:spcBef>
            </a:pPr>
            <a:endParaRPr lang="en-US" sz="2000" dirty="0" smtClean="0">
              <a:solidFill>
                <a:srgbClr val="000000"/>
              </a:solidFill>
            </a:endParaRPr>
          </a:p>
          <a:p>
            <a:pPr marL="342900" indent="-342900">
              <a:lnSpc>
                <a:spcPct val="110000"/>
              </a:lnSpc>
              <a:spcBef>
                <a:spcPct val="50000"/>
              </a:spcBef>
            </a:pPr>
            <a:endParaRPr lang="en-US" sz="2000" dirty="0">
              <a:solidFill>
                <a:srgbClr val="000000"/>
              </a:solidFill>
            </a:endParaRPr>
          </a:p>
        </p:txBody>
      </p:sp>
      <p:sp>
        <p:nvSpPr>
          <p:cNvPr id="6" name="TextBox 5"/>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1143000" y="0"/>
            <a:ext cx="7772400" cy="1143000"/>
          </a:xfrm>
        </p:spPr>
        <p:txBody>
          <a:bodyPr/>
          <a:lstStyle/>
          <a:p>
            <a:r>
              <a:rPr lang="en-US" dirty="0"/>
              <a:t>Items of Interest</a:t>
            </a:r>
          </a:p>
        </p:txBody>
      </p:sp>
      <p:sp>
        <p:nvSpPr>
          <p:cNvPr id="218115" name="Rectangle 3"/>
          <p:cNvSpPr>
            <a:spLocks noGrp="1" noChangeArrowheads="1"/>
          </p:cNvSpPr>
          <p:nvPr>
            <p:ph type="body" idx="1"/>
          </p:nvPr>
        </p:nvSpPr>
        <p:spPr>
          <a:xfrm>
            <a:off x="685800" y="1752600"/>
            <a:ext cx="7772400" cy="4343400"/>
          </a:xfrm>
        </p:spPr>
        <p:txBody>
          <a:bodyPr/>
          <a:lstStyle/>
          <a:p>
            <a:r>
              <a:rPr lang="en-US" sz="2800" b="1"/>
              <a:t>Notice that only the largest value is correctly placed</a:t>
            </a:r>
          </a:p>
          <a:p>
            <a:r>
              <a:rPr lang="en-US" sz="2800" b="1">
                <a:solidFill>
                  <a:srgbClr val="3333FF"/>
                </a:solidFill>
              </a:rPr>
              <a:t>All other values are still out of order</a:t>
            </a:r>
          </a:p>
          <a:p>
            <a:r>
              <a:rPr lang="en-US" sz="2800" b="1"/>
              <a:t>So we need to </a:t>
            </a:r>
            <a:r>
              <a:rPr lang="en-US" sz="2800" b="1">
                <a:solidFill>
                  <a:srgbClr val="FF0033"/>
                </a:solidFill>
              </a:rPr>
              <a:t>repeat this process</a:t>
            </a:r>
          </a:p>
        </p:txBody>
      </p:sp>
      <p:sp>
        <p:nvSpPr>
          <p:cNvPr id="218116" name="Rectangle 4"/>
          <p:cNvSpPr>
            <a:spLocks noChangeArrowheads="1"/>
          </p:cNvSpPr>
          <p:nvPr/>
        </p:nvSpPr>
        <p:spPr bwMode="auto">
          <a:xfrm>
            <a:off x="1211263" y="4592638"/>
            <a:ext cx="6518275" cy="715962"/>
          </a:xfrm>
          <a:prstGeom prst="rect">
            <a:avLst/>
          </a:prstGeom>
          <a:noFill/>
          <a:ln w="38100">
            <a:solidFill>
              <a:schemeClr val="tx1"/>
            </a:solidFill>
            <a:miter lim="800000"/>
            <a:headEnd/>
            <a:tailEnd/>
          </a:ln>
          <a:effectLst/>
        </p:spPr>
        <p:txBody>
          <a:bodyPr wrap="none" anchor="ctr"/>
          <a:lstStyle/>
          <a:p>
            <a:endParaRPr lang="en-US"/>
          </a:p>
        </p:txBody>
      </p:sp>
      <p:sp>
        <p:nvSpPr>
          <p:cNvPr id="218117" name="Line 5"/>
          <p:cNvSpPr>
            <a:spLocks noChangeShapeType="1"/>
          </p:cNvSpPr>
          <p:nvPr/>
        </p:nvSpPr>
        <p:spPr bwMode="auto">
          <a:xfrm>
            <a:off x="2220913" y="4587875"/>
            <a:ext cx="0" cy="712788"/>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18118" name="Line 6"/>
          <p:cNvSpPr>
            <a:spLocks noChangeShapeType="1"/>
          </p:cNvSpPr>
          <p:nvPr/>
        </p:nvSpPr>
        <p:spPr bwMode="auto">
          <a:xfrm>
            <a:off x="3238500" y="4587875"/>
            <a:ext cx="0" cy="725488"/>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18119" name="Line 7"/>
          <p:cNvSpPr>
            <a:spLocks noChangeShapeType="1"/>
          </p:cNvSpPr>
          <p:nvPr/>
        </p:nvSpPr>
        <p:spPr bwMode="auto">
          <a:xfrm>
            <a:off x="4276725" y="4587875"/>
            <a:ext cx="0" cy="725488"/>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18120" name="Line 8"/>
          <p:cNvSpPr>
            <a:spLocks noChangeShapeType="1"/>
          </p:cNvSpPr>
          <p:nvPr/>
        </p:nvSpPr>
        <p:spPr bwMode="auto">
          <a:xfrm>
            <a:off x="5386388" y="4587875"/>
            <a:ext cx="0" cy="725488"/>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18121" name="Line 9"/>
          <p:cNvSpPr>
            <a:spLocks noChangeShapeType="1"/>
          </p:cNvSpPr>
          <p:nvPr/>
        </p:nvSpPr>
        <p:spPr bwMode="auto">
          <a:xfrm>
            <a:off x="6540500" y="4600575"/>
            <a:ext cx="0" cy="700088"/>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18122" name="Rectangle 10"/>
          <p:cNvSpPr>
            <a:spLocks noChangeArrowheads="1"/>
          </p:cNvSpPr>
          <p:nvPr/>
        </p:nvSpPr>
        <p:spPr bwMode="auto">
          <a:xfrm>
            <a:off x="4516438" y="4754563"/>
            <a:ext cx="523875" cy="457200"/>
          </a:xfrm>
          <a:prstGeom prst="rect">
            <a:avLst/>
          </a:prstGeom>
          <a:noFill/>
          <a:ln w="9525">
            <a:noFill/>
            <a:miter lim="800000"/>
            <a:headEnd/>
            <a:tailEnd/>
          </a:ln>
          <a:effectLst/>
        </p:spPr>
        <p:txBody>
          <a:bodyPr wrap="none" lIns="92075" tIns="46038" rIns="92075" bIns="46038">
            <a:spAutoFit/>
          </a:bodyPr>
          <a:lstStyle/>
          <a:p>
            <a:r>
              <a:rPr lang="en-US"/>
              <a:t>77</a:t>
            </a:r>
            <a:endParaRPr lang="en-US" b="0"/>
          </a:p>
        </p:txBody>
      </p:sp>
      <p:sp>
        <p:nvSpPr>
          <p:cNvPr id="218123" name="Rectangle 11"/>
          <p:cNvSpPr>
            <a:spLocks noChangeArrowheads="1"/>
          </p:cNvSpPr>
          <p:nvPr/>
        </p:nvSpPr>
        <p:spPr bwMode="auto">
          <a:xfrm>
            <a:off x="3430588" y="4767263"/>
            <a:ext cx="523875" cy="457200"/>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18124" name="Rectangle 12"/>
          <p:cNvSpPr>
            <a:spLocks noChangeArrowheads="1"/>
          </p:cNvSpPr>
          <p:nvPr/>
        </p:nvSpPr>
        <p:spPr bwMode="auto">
          <a:xfrm>
            <a:off x="2344738" y="4767263"/>
            <a:ext cx="523875" cy="457200"/>
          </a:xfrm>
          <a:prstGeom prst="rect">
            <a:avLst/>
          </a:prstGeom>
          <a:noFill/>
          <a:ln w="9525">
            <a:noFill/>
            <a:miter lim="800000"/>
            <a:headEnd/>
            <a:tailEnd/>
          </a:ln>
          <a:effectLst/>
        </p:spPr>
        <p:txBody>
          <a:bodyPr wrap="none" lIns="92075" tIns="46038" rIns="92075" bIns="46038">
            <a:spAutoFit/>
          </a:bodyPr>
          <a:lstStyle/>
          <a:p>
            <a:r>
              <a:rPr lang="en-US"/>
              <a:t>35</a:t>
            </a:r>
            <a:endParaRPr lang="en-US" b="0"/>
          </a:p>
        </p:txBody>
      </p:sp>
      <p:sp>
        <p:nvSpPr>
          <p:cNvPr id="218125" name="Rectangle 13"/>
          <p:cNvSpPr>
            <a:spLocks noChangeArrowheads="1"/>
          </p:cNvSpPr>
          <p:nvPr/>
        </p:nvSpPr>
        <p:spPr bwMode="auto">
          <a:xfrm>
            <a:off x="1376363" y="4781550"/>
            <a:ext cx="523875" cy="457200"/>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18126" name="Rectangle 14"/>
          <p:cNvSpPr>
            <a:spLocks noChangeArrowheads="1"/>
          </p:cNvSpPr>
          <p:nvPr/>
        </p:nvSpPr>
        <p:spPr bwMode="auto">
          <a:xfrm>
            <a:off x="5559425" y="4752975"/>
            <a:ext cx="522288" cy="457200"/>
          </a:xfrm>
          <a:prstGeom prst="rect">
            <a:avLst/>
          </a:prstGeom>
          <a:noFill/>
          <a:ln w="9525">
            <a:noFill/>
            <a:miter lim="800000"/>
            <a:headEnd/>
            <a:tailEnd/>
          </a:ln>
          <a:effectLst/>
        </p:spPr>
        <p:txBody>
          <a:bodyPr wrap="none" lIns="92075" tIns="46038" rIns="92075" bIns="46038">
            <a:spAutoFit/>
          </a:bodyPr>
          <a:lstStyle/>
          <a:p>
            <a:r>
              <a:rPr lang="en-US"/>
              <a:t>  5</a:t>
            </a:r>
          </a:p>
        </p:txBody>
      </p:sp>
      <p:sp>
        <p:nvSpPr>
          <p:cNvPr id="218127" name="Rectangle 15"/>
          <p:cNvSpPr>
            <a:spLocks noChangeArrowheads="1"/>
          </p:cNvSpPr>
          <p:nvPr/>
        </p:nvSpPr>
        <p:spPr bwMode="auto">
          <a:xfrm>
            <a:off x="1524000" y="4132263"/>
            <a:ext cx="5746750" cy="457200"/>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18128" name="Rectangle 16"/>
          <p:cNvSpPr>
            <a:spLocks noChangeArrowheads="1"/>
          </p:cNvSpPr>
          <p:nvPr/>
        </p:nvSpPr>
        <p:spPr bwMode="auto">
          <a:xfrm>
            <a:off x="6553200" y="4584700"/>
            <a:ext cx="1152525" cy="708025"/>
          </a:xfrm>
          <a:prstGeom prst="rect">
            <a:avLst/>
          </a:prstGeom>
          <a:noFill/>
          <a:ln w="76200">
            <a:solidFill>
              <a:srgbClr val="3333FF"/>
            </a:solidFill>
            <a:miter lim="800000"/>
            <a:headEnd type="none" w="sm" len="sm"/>
            <a:tailEnd type="none" w="sm" len="sm"/>
          </a:ln>
          <a:effectLst/>
        </p:spPr>
        <p:txBody>
          <a:bodyPr wrap="none" anchor="ctr"/>
          <a:lstStyle/>
          <a:p>
            <a:pPr algn="ctr"/>
            <a:r>
              <a:rPr lang="en-US">
                <a:solidFill>
                  <a:srgbClr val="3333FF"/>
                </a:solidFill>
              </a:rPr>
              <a:t>101</a:t>
            </a:r>
          </a:p>
        </p:txBody>
      </p:sp>
      <p:sp>
        <p:nvSpPr>
          <p:cNvPr id="218129" name="Text Box 17"/>
          <p:cNvSpPr txBox="1">
            <a:spLocks noChangeArrowheads="1"/>
          </p:cNvSpPr>
          <p:nvPr/>
        </p:nvSpPr>
        <p:spPr bwMode="auto">
          <a:xfrm>
            <a:off x="1990725" y="5524500"/>
            <a:ext cx="4572000" cy="457200"/>
          </a:xfrm>
          <a:prstGeom prst="rect">
            <a:avLst/>
          </a:prstGeom>
          <a:noFill/>
          <a:ln w="12700">
            <a:noFill/>
            <a:miter lim="800000"/>
            <a:headEnd type="none" w="sm" len="sm"/>
            <a:tailEnd type="none" w="sm" len="sm"/>
          </a:ln>
          <a:effectLst/>
        </p:spPr>
        <p:txBody>
          <a:bodyPr wrap="none">
            <a:spAutoFit/>
          </a:bodyPr>
          <a:lstStyle/>
          <a:p>
            <a:r>
              <a:rPr lang="en-US">
                <a:solidFill>
                  <a:srgbClr val="3333FF"/>
                </a:solidFill>
              </a:rPr>
              <a:t>Largest value correctly placed</a:t>
            </a:r>
          </a:p>
        </p:txBody>
      </p:sp>
      <p:sp>
        <p:nvSpPr>
          <p:cNvPr id="18" name="TextBox 17"/>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1371600" y="0"/>
            <a:ext cx="7772400" cy="1143000"/>
          </a:xfrm>
        </p:spPr>
        <p:txBody>
          <a:bodyPr/>
          <a:lstStyle/>
          <a:p>
            <a:r>
              <a:rPr lang="en-US" dirty="0" err="1"/>
              <a:t>BubbleSort</a:t>
            </a:r>
            <a:endParaRPr lang="en-US" dirty="0"/>
          </a:p>
        </p:txBody>
      </p:sp>
      <p:sp>
        <p:nvSpPr>
          <p:cNvPr id="36867" name="Rectangle 3"/>
          <p:cNvSpPr>
            <a:spLocks noGrp="1" noChangeArrowheads="1"/>
          </p:cNvSpPr>
          <p:nvPr>
            <p:ph type="body" idx="1"/>
          </p:nvPr>
        </p:nvSpPr>
        <p:spPr>
          <a:xfrm>
            <a:off x="1143000" y="990600"/>
            <a:ext cx="7772400" cy="4114800"/>
          </a:xfrm>
        </p:spPr>
        <p:txBody>
          <a:bodyPr/>
          <a:lstStyle/>
          <a:p>
            <a:r>
              <a:rPr lang="en-US" sz="2400" dirty="0"/>
              <a:t>Most frequently used sorting </a:t>
            </a:r>
            <a:r>
              <a:rPr lang="en-US" sz="2400" dirty="0" smtClean="0"/>
              <a:t>algorithm</a:t>
            </a:r>
          </a:p>
          <a:p>
            <a:endParaRPr lang="en-US" sz="2400" dirty="0"/>
          </a:p>
          <a:p>
            <a:r>
              <a:rPr lang="en-US" sz="2400" dirty="0"/>
              <a:t>Algorithm:</a:t>
            </a:r>
          </a:p>
          <a:p>
            <a:pPr lvl="1">
              <a:buFontTx/>
              <a:buNone/>
            </a:pPr>
            <a:r>
              <a:rPr lang="en-US" sz="2400" dirty="0"/>
              <a:t>for  j=n-1 to 1      ….   O(n)</a:t>
            </a:r>
          </a:p>
          <a:p>
            <a:pPr lvl="2">
              <a:buFontTx/>
              <a:buNone/>
            </a:pPr>
            <a:r>
              <a:rPr lang="en-US" dirty="0"/>
              <a:t>for  </a:t>
            </a:r>
            <a:r>
              <a:rPr lang="en-US" dirty="0" err="1"/>
              <a:t>i</a:t>
            </a:r>
            <a:r>
              <a:rPr lang="en-US" dirty="0"/>
              <a:t>=0 to j            ….. O(j)</a:t>
            </a:r>
          </a:p>
          <a:p>
            <a:pPr lvl="1">
              <a:buFontTx/>
              <a:buNone/>
            </a:pPr>
            <a:r>
              <a:rPr lang="en-US" sz="2400" dirty="0"/>
              <a:t>         if  A[</a:t>
            </a:r>
            <a:r>
              <a:rPr lang="en-US" sz="2400" dirty="0" err="1"/>
              <a:t>i</a:t>
            </a:r>
            <a:r>
              <a:rPr lang="en-US" sz="2400" dirty="0"/>
              <a:t>] and A[i+1] are out of order, swap them</a:t>
            </a:r>
          </a:p>
          <a:p>
            <a:pPr lvl="1">
              <a:buFontTx/>
              <a:buNone/>
            </a:pPr>
            <a:r>
              <a:rPr lang="en-US" sz="2400" dirty="0"/>
              <a:t>            (that’s the bubble)  …. O(1</a:t>
            </a:r>
            <a:r>
              <a:rPr lang="en-US" sz="2400" dirty="0" smtClean="0"/>
              <a:t>)</a:t>
            </a:r>
          </a:p>
          <a:p>
            <a:pPr lvl="1">
              <a:buFontTx/>
              <a:buNone/>
            </a:pPr>
            <a:endParaRPr lang="en-US" sz="2400" dirty="0"/>
          </a:p>
          <a:p>
            <a:r>
              <a:rPr lang="en-US" sz="2400" dirty="0"/>
              <a:t>Analysis</a:t>
            </a:r>
          </a:p>
          <a:p>
            <a:pPr lvl="1"/>
            <a:r>
              <a:rPr lang="en-US" sz="2400" dirty="0" err="1"/>
              <a:t>Bubblesort</a:t>
            </a:r>
            <a:r>
              <a:rPr lang="en-US" sz="2400" dirty="0"/>
              <a:t> is O(n^2</a:t>
            </a:r>
            <a:r>
              <a:rPr lang="en-US" sz="2400" dirty="0" smtClean="0"/>
              <a:t>)</a:t>
            </a:r>
          </a:p>
          <a:p>
            <a:pPr lvl="1"/>
            <a:endParaRPr lang="en-US" sz="2400" dirty="0"/>
          </a:p>
          <a:p>
            <a:r>
              <a:rPr lang="en-US" sz="2400" dirty="0"/>
              <a:t>Appropriate for small arrays</a:t>
            </a:r>
          </a:p>
          <a:p>
            <a:r>
              <a:rPr lang="en-US" sz="2400" dirty="0"/>
              <a:t>Appropriate for nearly sorted </a:t>
            </a:r>
            <a:r>
              <a:rPr lang="en-US" sz="2400" dirty="0" smtClean="0"/>
              <a:t>arrays</a:t>
            </a:r>
            <a:endParaRPr lang="en-US" sz="2400" dirty="0"/>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a:t>“Bubbling” All the Elements</a:t>
            </a:r>
          </a:p>
        </p:txBody>
      </p:sp>
      <p:grpSp>
        <p:nvGrpSpPr>
          <p:cNvPr id="2" name="Group 71"/>
          <p:cNvGrpSpPr>
            <a:grpSpLocks/>
          </p:cNvGrpSpPr>
          <p:nvPr/>
        </p:nvGrpSpPr>
        <p:grpSpPr bwMode="auto">
          <a:xfrm>
            <a:off x="1501775" y="1717675"/>
            <a:ext cx="6518275" cy="882650"/>
            <a:chOff x="644" y="1072"/>
            <a:chExt cx="4106" cy="556"/>
          </a:xfrm>
        </p:grpSpPr>
        <p:sp>
          <p:nvSpPr>
            <p:cNvPr id="220164" name="Rectangle 4"/>
            <p:cNvSpPr>
              <a:spLocks noChangeArrowheads="1"/>
            </p:cNvSpPr>
            <p:nvPr/>
          </p:nvSpPr>
          <p:spPr bwMode="auto">
            <a:xfrm>
              <a:off x="644" y="1332"/>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0165" name="Line 5"/>
            <p:cNvSpPr>
              <a:spLocks noChangeShapeType="1"/>
            </p:cNvSpPr>
            <p:nvPr/>
          </p:nvSpPr>
          <p:spPr bwMode="auto">
            <a:xfrm>
              <a:off x="1280" y="1330"/>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66" name="Line 6"/>
            <p:cNvSpPr>
              <a:spLocks noChangeShapeType="1"/>
            </p:cNvSpPr>
            <p:nvPr/>
          </p:nvSpPr>
          <p:spPr bwMode="auto">
            <a:xfrm>
              <a:off x="1921"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67" name="Line 7"/>
            <p:cNvSpPr>
              <a:spLocks noChangeShapeType="1"/>
            </p:cNvSpPr>
            <p:nvPr/>
          </p:nvSpPr>
          <p:spPr bwMode="auto">
            <a:xfrm>
              <a:off x="2575"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68" name="Line 8"/>
            <p:cNvSpPr>
              <a:spLocks noChangeShapeType="1"/>
            </p:cNvSpPr>
            <p:nvPr/>
          </p:nvSpPr>
          <p:spPr bwMode="auto">
            <a:xfrm>
              <a:off x="3274"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69" name="Line 9"/>
            <p:cNvSpPr>
              <a:spLocks noChangeShapeType="1"/>
            </p:cNvSpPr>
            <p:nvPr/>
          </p:nvSpPr>
          <p:spPr bwMode="auto">
            <a:xfrm>
              <a:off x="4001" y="1335"/>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70" name="Rectangle 10"/>
            <p:cNvSpPr>
              <a:spLocks noChangeArrowheads="1"/>
            </p:cNvSpPr>
            <p:nvPr/>
          </p:nvSpPr>
          <p:spPr bwMode="auto">
            <a:xfrm>
              <a:off x="2726" y="1335"/>
              <a:ext cx="330" cy="288"/>
            </a:xfrm>
            <a:prstGeom prst="rect">
              <a:avLst/>
            </a:prstGeom>
            <a:noFill/>
            <a:ln w="9525">
              <a:noFill/>
              <a:miter lim="800000"/>
              <a:headEnd/>
              <a:tailEnd/>
            </a:ln>
            <a:effectLst/>
          </p:spPr>
          <p:txBody>
            <a:bodyPr wrap="none" lIns="92075" tIns="46038" rIns="92075" bIns="46038">
              <a:spAutoFit/>
            </a:bodyPr>
            <a:lstStyle/>
            <a:p>
              <a:r>
                <a:rPr lang="en-US"/>
                <a:t>77</a:t>
              </a:r>
              <a:endParaRPr lang="en-US" b="0"/>
            </a:p>
          </p:txBody>
        </p:sp>
        <p:sp>
          <p:nvSpPr>
            <p:cNvPr id="220171" name="Rectangle 11"/>
            <p:cNvSpPr>
              <a:spLocks noChangeArrowheads="1"/>
            </p:cNvSpPr>
            <p:nvPr/>
          </p:nvSpPr>
          <p:spPr bwMode="auto">
            <a:xfrm>
              <a:off x="2042" y="1340"/>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0172" name="Rectangle 12"/>
            <p:cNvSpPr>
              <a:spLocks noChangeArrowheads="1"/>
            </p:cNvSpPr>
            <p:nvPr/>
          </p:nvSpPr>
          <p:spPr bwMode="auto">
            <a:xfrm>
              <a:off x="1358" y="1340"/>
              <a:ext cx="330" cy="288"/>
            </a:xfrm>
            <a:prstGeom prst="rect">
              <a:avLst/>
            </a:prstGeom>
            <a:noFill/>
            <a:ln w="9525">
              <a:noFill/>
              <a:miter lim="800000"/>
              <a:headEnd/>
              <a:tailEnd/>
            </a:ln>
            <a:effectLst/>
          </p:spPr>
          <p:txBody>
            <a:bodyPr wrap="none" lIns="92075" tIns="46038" rIns="92075" bIns="46038">
              <a:spAutoFit/>
            </a:bodyPr>
            <a:lstStyle/>
            <a:p>
              <a:r>
                <a:rPr lang="en-US"/>
                <a:t>35</a:t>
              </a:r>
              <a:endParaRPr lang="en-US" b="0"/>
            </a:p>
          </p:txBody>
        </p:sp>
        <p:sp>
          <p:nvSpPr>
            <p:cNvPr id="220173" name="Rectangle 13"/>
            <p:cNvSpPr>
              <a:spLocks noChangeArrowheads="1"/>
            </p:cNvSpPr>
            <p:nvPr/>
          </p:nvSpPr>
          <p:spPr bwMode="auto">
            <a:xfrm>
              <a:off x="748" y="1337"/>
              <a:ext cx="330" cy="288"/>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20174" name="Rectangle 14"/>
            <p:cNvSpPr>
              <a:spLocks noChangeArrowheads="1"/>
            </p:cNvSpPr>
            <p:nvPr/>
          </p:nvSpPr>
          <p:spPr bwMode="auto">
            <a:xfrm>
              <a:off x="3383" y="1335"/>
              <a:ext cx="329" cy="288"/>
            </a:xfrm>
            <a:prstGeom prst="rect">
              <a:avLst/>
            </a:prstGeom>
            <a:noFill/>
            <a:ln w="9525">
              <a:noFill/>
              <a:miter lim="800000"/>
              <a:headEnd/>
              <a:tailEnd/>
            </a:ln>
            <a:effectLst/>
          </p:spPr>
          <p:txBody>
            <a:bodyPr wrap="none" lIns="92075" tIns="46038" rIns="92075" bIns="46038">
              <a:spAutoFit/>
            </a:bodyPr>
            <a:lstStyle/>
            <a:p>
              <a:r>
                <a:rPr lang="en-US"/>
                <a:t>  5</a:t>
              </a:r>
            </a:p>
          </p:txBody>
        </p:sp>
        <p:sp>
          <p:nvSpPr>
            <p:cNvPr id="220175" name="Rectangle 15"/>
            <p:cNvSpPr>
              <a:spLocks noChangeArrowheads="1"/>
            </p:cNvSpPr>
            <p:nvPr/>
          </p:nvSpPr>
          <p:spPr bwMode="auto">
            <a:xfrm>
              <a:off x="841" y="1072"/>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0178" name="Rectangle 18"/>
            <p:cNvSpPr>
              <a:spLocks noChangeArrowheads="1"/>
            </p:cNvSpPr>
            <p:nvPr/>
          </p:nvSpPr>
          <p:spPr bwMode="auto">
            <a:xfrm>
              <a:off x="4132" y="1335"/>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grpSp>
        <p:nvGrpSpPr>
          <p:cNvPr id="3" name="Group 72"/>
          <p:cNvGrpSpPr>
            <a:grpSpLocks/>
          </p:cNvGrpSpPr>
          <p:nvPr/>
        </p:nvGrpSpPr>
        <p:grpSpPr bwMode="auto">
          <a:xfrm>
            <a:off x="1497013" y="2636838"/>
            <a:ext cx="6518275" cy="882650"/>
            <a:chOff x="641" y="1651"/>
            <a:chExt cx="4106" cy="556"/>
          </a:xfrm>
        </p:grpSpPr>
        <p:sp>
          <p:nvSpPr>
            <p:cNvPr id="220179" name="Rectangle 19"/>
            <p:cNvSpPr>
              <a:spLocks noChangeArrowheads="1"/>
            </p:cNvSpPr>
            <p:nvPr/>
          </p:nvSpPr>
          <p:spPr bwMode="auto">
            <a:xfrm>
              <a:off x="641" y="191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0180" name="Line 20"/>
            <p:cNvSpPr>
              <a:spLocks noChangeShapeType="1"/>
            </p:cNvSpPr>
            <p:nvPr/>
          </p:nvSpPr>
          <p:spPr bwMode="auto">
            <a:xfrm>
              <a:off x="1277" y="190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81" name="Line 21"/>
            <p:cNvSpPr>
              <a:spLocks noChangeShapeType="1"/>
            </p:cNvSpPr>
            <p:nvPr/>
          </p:nvSpPr>
          <p:spPr bwMode="auto">
            <a:xfrm>
              <a:off x="1918"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82" name="Line 22"/>
            <p:cNvSpPr>
              <a:spLocks noChangeShapeType="1"/>
            </p:cNvSpPr>
            <p:nvPr/>
          </p:nvSpPr>
          <p:spPr bwMode="auto">
            <a:xfrm>
              <a:off x="2572"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83" name="Line 23"/>
            <p:cNvSpPr>
              <a:spLocks noChangeShapeType="1"/>
            </p:cNvSpPr>
            <p:nvPr/>
          </p:nvSpPr>
          <p:spPr bwMode="auto">
            <a:xfrm>
              <a:off x="3271"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84" name="Line 24"/>
            <p:cNvSpPr>
              <a:spLocks noChangeShapeType="1"/>
            </p:cNvSpPr>
            <p:nvPr/>
          </p:nvSpPr>
          <p:spPr bwMode="auto">
            <a:xfrm>
              <a:off x="3998" y="191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85" name="Rectangle 25"/>
            <p:cNvSpPr>
              <a:spLocks noChangeArrowheads="1"/>
            </p:cNvSpPr>
            <p:nvPr/>
          </p:nvSpPr>
          <p:spPr bwMode="auto">
            <a:xfrm>
              <a:off x="2723" y="1914"/>
              <a:ext cx="276"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0186" name="Rectangle 26"/>
            <p:cNvSpPr>
              <a:spLocks noChangeArrowheads="1"/>
            </p:cNvSpPr>
            <p:nvPr/>
          </p:nvSpPr>
          <p:spPr bwMode="auto">
            <a:xfrm>
              <a:off x="2039" y="1919"/>
              <a:ext cx="330" cy="288"/>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20187" name="Rectangle 27"/>
            <p:cNvSpPr>
              <a:spLocks noChangeArrowheads="1"/>
            </p:cNvSpPr>
            <p:nvPr/>
          </p:nvSpPr>
          <p:spPr bwMode="auto">
            <a:xfrm>
              <a:off x="1355" y="1919"/>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0188" name="Rectangle 28"/>
            <p:cNvSpPr>
              <a:spLocks noChangeArrowheads="1"/>
            </p:cNvSpPr>
            <p:nvPr/>
          </p:nvSpPr>
          <p:spPr bwMode="auto">
            <a:xfrm>
              <a:off x="745" y="1916"/>
              <a:ext cx="330" cy="288"/>
            </a:xfrm>
            <a:prstGeom prst="rect">
              <a:avLst/>
            </a:prstGeom>
            <a:noFill/>
            <a:ln w="9525">
              <a:noFill/>
              <a:miter lim="800000"/>
              <a:headEnd/>
              <a:tailEnd/>
            </a:ln>
            <a:effectLst/>
          </p:spPr>
          <p:txBody>
            <a:bodyPr wrap="none" lIns="92075" tIns="46038" rIns="92075" bIns="46038">
              <a:spAutoFit/>
            </a:bodyPr>
            <a:lstStyle/>
            <a:p>
              <a:r>
                <a:rPr lang="en-US"/>
                <a:t>35</a:t>
              </a:r>
              <a:endParaRPr lang="en-US" b="0"/>
            </a:p>
          </p:txBody>
        </p:sp>
        <p:sp>
          <p:nvSpPr>
            <p:cNvPr id="220189" name="Rectangle 29"/>
            <p:cNvSpPr>
              <a:spLocks noChangeArrowheads="1"/>
            </p:cNvSpPr>
            <p:nvPr/>
          </p:nvSpPr>
          <p:spPr bwMode="auto">
            <a:xfrm>
              <a:off x="3380" y="1914"/>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0190" name="Rectangle 30"/>
            <p:cNvSpPr>
              <a:spLocks noChangeArrowheads="1"/>
            </p:cNvSpPr>
            <p:nvPr/>
          </p:nvSpPr>
          <p:spPr bwMode="auto">
            <a:xfrm>
              <a:off x="838" y="165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0191" name="Rectangle 31"/>
            <p:cNvSpPr>
              <a:spLocks noChangeArrowheads="1"/>
            </p:cNvSpPr>
            <p:nvPr/>
          </p:nvSpPr>
          <p:spPr bwMode="auto">
            <a:xfrm>
              <a:off x="4129" y="1914"/>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grpSp>
        <p:nvGrpSpPr>
          <p:cNvPr id="4" name="Group 73"/>
          <p:cNvGrpSpPr>
            <a:grpSpLocks/>
          </p:cNvGrpSpPr>
          <p:nvPr/>
        </p:nvGrpSpPr>
        <p:grpSpPr bwMode="auto">
          <a:xfrm>
            <a:off x="1501775" y="3548063"/>
            <a:ext cx="6518275" cy="882650"/>
            <a:chOff x="644" y="2225"/>
            <a:chExt cx="4106" cy="556"/>
          </a:xfrm>
        </p:grpSpPr>
        <p:sp>
          <p:nvSpPr>
            <p:cNvPr id="220192" name="Rectangle 32"/>
            <p:cNvSpPr>
              <a:spLocks noChangeArrowheads="1"/>
            </p:cNvSpPr>
            <p:nvPr/>
          </p:nvSpPr>
          <p:spPr bwMode="auto">
            <a:xfrm>
              <a:off x="644" y="2485"/>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0193" name="Line 33"/>
            <p:cNvSpPr>
              <a:spLocks noChangeShapeType="1"/>
            </p:cNvSpPr>
            <p:nvPr/>
          </p:nvSpPr>
          <p:spPr bwMode="auto">
            <a:xfrm>
              <a:off x="1280" y="2483"/>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94" name="Line 34"/>
            <p:cNvSpPr>
              <a:spLocks noChangeShapeType="1"/>
            </p:cNvSpPr>
            <p:nvPr/>
          </p:nvSpPr>
          <p:spPr bwMode="auto">
            <a:xfrm>
              <a:off x="1921"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95" name="Line 35"/>
            <p:cNvSpPr>
              <a:spLocks noChangeShapeType="1"/>
            </p:cNvSpPr>
            <p:nvPr/>
          </p:nvSpPr>
          <p:spPr bwMode="auto">
            <a:xfrm>
              <a:off x="2575"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96" name="Line 36"/>
            <p:cNvSpPr>
              <a:spLocks noChangeShapeType="1"/>
            </p:cNvSpPr>
            <p:nvPr/>
          </p:nvSpPr>
          <p:spPr bwMode="auto">
            <a:xfrm>
              <a:off x="3274"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97" name="Line 37"/>
            <p:cNvSpPr>
              <a:spLocks noChangeShapeType="1"/>
            </p:cNvSpPr>
            <p:nvPr/>
          </p:nvSpPr>
          <p:spPr bwMode="auto">
            <a:xfrm>
              <a:off x="4001" y="2488"/>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198" name="Rectangle 38"/>
            <p:cNvSpPr>
              <a:spLocks noChangeArrowheads="1"/>
            </p:cNvSpPr>
            <p:nvPr/>
          </p:nvSpPr>
          <p:spPr bwMode="auto">
            <a:xfrm>
              <a:off x="2726" y="2488"/>
              <a:ext cx="330" cy="288"/>
            </a:xfrm>
            <a:prstGeom prst="rect">
              <a:avLst/>
            </a:prstGeom>
            <a:noFill/>
            <a:ln w="9525">
              <a:noFill/>
              <a:miter lim="800000"/>
              <a:headEnd/>
              <a:tailEnd/>
            </a:ln>
            <a:effectLst/>
          </p:spPr>
          <p:txBody>
            <a:bodyPr wrap="none" lIns="92075" tIns="46038" rIns="92075" bIns="46038">
              <a:spAutoFit/>
            </a:bodyPr>
            <a:lstStyle/>
            <a:p>
              <a:r>
                <a:rPr lang="en-US">
                  <a:solidFill>
                    <a:srgbClr val="FF0033"/>
                  </a:solidFill>
                </a:rPr>
                <a:t>42</a:t>
              </a:r>
              <a:endParaRPr lang="en-US" b="0">
                <a:solidFill>
                  <a:srgbClr val="FF0033"/>
                </a:solidFill>
              </a:endParaRPr>
            </a:p>
          </p:txBody>
        </p:sp>
        <p:sp>
          <p:nvSpPr>
            <p:cNvPr id="220199" name="Rectangle 39"/>
            <p:cNvSpPr>
              <a:spLocks noChangeArrowheads="1"/>
            </p:cNvSpPr>
            <p:nvPr/>
          </p:nvSpPr>
          <p:spPr bwMode="auto">
            <a:xfrm>
              <a:off x="2042" y="2493"/>
              <a:ext cx="276"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0200" name="Rectangle 40"/>
            <p:cNvSpPr>
              <a:spLocks noChangeArrowheads="1"/>
            </p:cNvSpPr>
            <p:nvPr/>
          </p:nvSpPr>
          <p:spPr bwMode="auto">
            <a:xfrm>
              <a:off x="1358" y="2493"/>
              <a:ext cx="383" cy="288"/>
            </a:xfrm>
            <a:prstGeom prst="rect">
              <a:avLst/>
            </a:prstGeom>
            <a:noFill/>
            <a:ln w="9525">
              <a:noFill/>
              <a:miter lim="800000"/>
              <a:headEnd/>
              <a:tailEnd/>
            </a:ln>
            <a:effectLst/>
          </p:spPr>
          <p:txBody>
            <a:bodyPr wrap="none" lIns="92075" tIns="46038" rIns="92075" bIns="46038">
              <a:spAutoFit/>
            </a:bodyPr>
            <a:lstStyle/>
            <a:p>
              <a:r>
                <a:rPr lang="en-US"/>
                <a:t> 35</a:t>
              </a:r>
              <a:endParaRPr lang="en-US" b="0"/>
            </a:p>
          </p:txBody>
        </p:sp>
        <p:sp>
          <p:nvSpPr>
            <p:cNvPr id="220201" name="Rectangle 41"/>
            <p:cNvSpPr>
              <a:spLocks noChangeArrowheads="1"/>
            </p:cNvSpPr>
            <p:nvPr/>
          </p:nvSpPr>
          <p:spPr bwMode="auto">
            <a:xfrm>
              <a:off x="748" y="2490"/>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0202" name="Rectangle 42"/>
            <p:cNvSpPr>
              <a:spLocks noChangeArrowheads="1"/>
            </p:cNvSpPr>
            <p:nvPr/>
          </p:nvSpPr>
          <p:spPr bwMode="auto">
            <a:xfrm>
              <a:off x="3383" y="2488"/>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0203" name="Rectangle 43"/>
            <p:cNvSpPr>
              <a:spLocks noChangeArrowheads="1"/>
            </p:cNvSpPr>
            <p:nvPr/>
          </p:nvSpPr>
          <p:spPr bwMode="auto">
            <a:xfrm>
              <a:off x="841" y="2225"/>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0204" name="Rectangle 44"/>
            <p:cNvSpPr>
              <a:spLocks noChangeArrowheads="1"/>
            </p:cNvSpPr>
            <p:nvPr/>
          </p:nvSpPr>
          <p:spPr bwMode="auto">
            <a:xfrm>
              <a:off x="4132" y="2488"/>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grpSp>
        <p:nvGrpSpPr>
          <p:cNvPr id="5" name="Group 74"/>
          <p:cNvGrpSpPr>
            <a:grpSpLocks/>
          </p:cNvGrpSpPr>
          <p:nvPr/>
        </p:nvGrpSpPr>
        <p:grpSpPr bwMode="auto">
          <a:xfrm>
            <a:off x="1497013" y="4430713"/>
            <a:ext cx="6518275" cy="882650"/>
            <a:chOff x="641" y="2781"/>
            <a:chExt cx="4106" cy="556"/>
          </a:xfrm>
        </p:grpSpPr>
        <p:sp>
          <p:nvSpPr>
            <p:cNvPr id="220205" name="Rectangle 45"/>
            <p:cNvSpPr>
              <a:spLocks noChangeArrowheads="1"/>
            </p:cNvSpPr>
            <p:nvPr/>
          </p:nvSpPr>
          <p:spPr bwMode="auto">
            <a:xfrm>
              <a:off x="641" y="304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0206" name="Line 46"/>
            <p:cNvSpPr>
              <a:spLocks noChangeShapeType="1"/>
            </p:cNvSpPr>
            <p:nvPr/>
          </p:nvSpPr>
          <p:spPr bwMode="auto">
            <a:xfrm>
              <a:off x="1277" y="303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07" name="Line 47"/>
            <p:cNvSpPr>
              <a:spLocks noChangeShapeType="1"/>
            </p:cNvSpPr>
            <p:nvPr/>
          </p:nvSpPr>
          <p:spPr bwMode="auto">
            <a:xfrm>
              <a:off x="1918"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08" name="Line 48"/>
            <p:cNvSpPr>
              <a:spLocks noChangeShapeType="1"/>
            </p:cNvSpPr>
            <p:nvPr/>
          </p:nvSpPr>
          <p:spPr bwMode="auto">
            <a:xfrm>
              <a:off x="2572"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09" name="Line 49"/>
            <p:cNvSpPr>
              <a:spLocks noChangeShapeType="1"/>
            </p:cNvSpPr>
            <p:nvPr/>
          </p:nvSpPr>
          <p:spPr bwMode="auto">
            <a:xfrm>
              <a:off x="3271"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10" name="Line 50"/>
            <p:cNvSpPr>
              <a:spLocks noChangeShapeType="1"/>
            </p:cNvSpPr>
            <p:nvPr/>
          </p:nvSpPr>
          <p:spPr bwMode="auto">
            <a:xfrm>
              <a:off x="3998" y="304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11" name="Rectangle 51"/>
            <p:cNvSpPr>
              <a:spLocks noChangeArrowheads="1"/>
            </p:cNvSpPr>
            <p:nvPr/>
          </p:nvSpPr>
          <p:spPr bwMode="auto">
            <a:xfrm>
              <a:off x="2723" y="3044"/>
              <a:ext cx="330" cy="288"/>
            </a:xfrm>
            <a:prstGeom prst="rect">
              <a:avLst/>
            </a:prstGeom>
            <a:noFill/>
            <a:ln w="9525">
              <a:noFill/>
              <a:miter lim="800000"/>
              <a:headEnd/>
              <a:tailEnd/>
            </a:ln>
            <a:effectLst/>
          </p:spPr>
          <p:txBody>
            <a:bodyPr wrap="none" lIns="92075" tIns="46038" rIns="92075" bIns="46038">
              <a:spAutoFit/>
            </a:bodyPr>
            <a:lstStyle/>
            <a:p>
              <a:r>
                <a:rPr lang="en-US">
                  <a:solidFill>
                    <a:srgbClr val="FF0033"/>
                  </a:solidFill>
                </a:rPr>
                <a:t>42</a:t>
              </a:r>
              <a:endParaRPr lang="en-US" b="0">
                <a:solidFill>
                  <a:srgbClr val="FF0033"/>
                </a:solidFill>
              </a:endParaRPr>
            </a:p>
          </p:txBody>
        </p:sp>
        <p:sp>
          <p:nvSpPr>
            <p:cNvPr id="220212" name="Rectangle 52"/>
            <p:cNvSpPr>
              <a:spLocks noChangeArrowheads="1"/>
            </p:cNvSpPr>
            <p:nvPr/>
          </p:nvSpPr>
          <p:spPr bwMode="auto">
            <a:xfrm>
              <a:off x="2039" y="3049"/>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35</a:t>
              </a:r>
              <a:endParaRPr lang="en-US" b="0">
                <a:solidFill>
                  <a:srgbClr val="FF0033"/>
                </a:solidFill>
              </a:endParaRPr>
            </a:p>
          </p:txBody>
        </p:sp>
        <p:sp>
          <p:nvSpPr>
            <p:cNvPr id="220213" name="Rectangle 53"/>
            <p:cNvSpPr>
              <a:spLocks noChangeArrowheads="1"/>
            </p:cNvSpPr>
            <p:nvPr/>
          </p:nvSpPr>
          <p:spPr bwMode="auto">
            <a:xfrm>
              <a:off x="1355" y="3049"/>
              <a:ext cx="329"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0214" name="Rectangle 54"/>
            <p:cNvSpPr>
              <a:spLocks noChangeArrowheads="1"/>
            </p:cNvSpPr>
            <p:nvPr/>
          </p:nvSpPr>
          <p:spPr bwMode="auto">
            <a:xfrm>
              <a:off x="745" y="3046"/>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0215" name="Rectangle 55"/>
            <p:cNvSpPr>
              <a:spLocks noChangeArrowheads="1"/>
            </p:cNvSpPr>
            <p:nvPr/>
          </p:nvSpPr>
          <p:spPr bwMode="auto">
            <a:xfrm>
              <a:off x="3380" y="3044"/>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0216" name="Rectangle 56"/>
            <p:cNvSpPr>
              <a:spLocks noChangeArrowheads="1"/>
            </p:cNvSpPr>
            <p:nvPr/>
          </p:nvSpPr>
          <p:spPr bwMode="auto">
            <a:xfrm>
              <a:off x="838" y="278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0217" name="Rectangle 57"/>
            <p:cNvSpPr>
              <a:spLocks noChangeArrowheads="1"/>
            </p:cNvSpPr>
            <p:nvPr/>
          </p:nvSpPr>
          <p:spPr bwMode="auto">
            <a:xfrm>
              <a:off x="4129" y="3044"/>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grpSp>
        <p:nvGrpSpPr>
          <p:cNvPr id="6" name="Group 75"/>
          <p:cNvGrpSpPr>
            <a:grpSpLocks/>
          </p:cNvGrpSpPr>
          <p:nvPr/>
        </p:nvGrpSpPr>
        <p:grpSpPr bwMode="auto">
          <a:xfrm>
            <a:off x="1497013" y="5351463"/>
            <a:ext cx="6518275" cy="882650"/>
            <a:chOff x="641" y="3361"/>
            <a:chExt cx="4106" cy="556"/>
          </a:xfrm>
        </p:grpSpPr>
        <p:sp>
          <p:nvSpPr>
            <p:cNvPr id="220218" name="Rectangle 58"/>
            <p:cNvSpPr>
              <a:spLocks noChangeArrowheads="1"/>
            </p:cNvSpPr>
            <p:nvPr/>
          </p:nvSpPr>
          <p:spPr bwMode="auto">
            <a:xfrm>
              <a:off x="641" y="362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0219" name="Line 59"/>
            <p:cNvSpPr>
              <a:spLocks noChangeShapeType="1"/>
            </p:cNvSpPr>
            <p:nvPr/>
          </p:nvSpPr>
          <p:spPr bwMode="auto">
            <a:xfrm>
              <a:off x="1277" y="361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20" name="Line 60"/>
            <p:cNvSpPr>
              <a:spLocks noChangeShapeType="1"/>
            </p:cNvSpPr>
            <p:nvPr/>
          </p:nvSpPr>
          <p:spPr bwMode="auto">
            <a:xfrm>
              <a:off x="1918"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21" name="Line 61"/>
            <p:cNvSpPr>
              <a:spLocks noChangeShapeType="1"/>
            </p:cNvSpPr>
            <p:nvPr/>
          </p:nvSpPr>
          <p:spPr bwMode="auto">
            <a:xfrm>
              <a:off x="2572"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22" name="Line 62"/>
            <p:cNvSpPr>
              <a:spLocks noChangeShapeType="1"/>
            </p:cNvSpPr>
            <p:nvPr/>
          </p:nvSpPr>
          <p:spPr bwMode="auto">
            <a:xfrm>
              <a:off x="3271"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23" name="Line 63"/>
            <p:cNvSpPr>
              <a:spLocks noChangeShapeType="1"/>
            </p:cNvSpPr>
            <p:nvPr/>
          </p:nvSpPr>
          <p:spPr bwMode="auto">
            <a:xfrm>
              <a:off x="3998" y="362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0224" name="Rectangle 64"/>
            <p:cNvSpPr>
              <a:spLocks noChangeArrowheads="1"/>
            </p:cNvSpPr>
            <p:nvPr/>
          </p:nvSpPr>
          <p:spPr bwMode="auto">
            <a:xfrm>
              <a:off x="2723" y="3624"/>
              <a:ext cx="330" cy="288"/>
            </a:xfrm>
            <a:prstGeom prst="rect">
              <a:avLst/>
            </a:prstGeom>
            <a:noFill/>
            <a:ln w="9525">
              <a:noFill/>
              <a:miter lim="800000"/>
              <a:headEnd/>
              <a:tailEnd/>
            </a:ln>
            <a:effectLst/>
          </p:spPr>
          <p:txBody>
            <a:bodyPr wrap="none" lIns="92075" tIns="46038" rIns="92075" bIns="46038">
              <a:spAutoFit/>
            </a:bodyPr>
            <a:lstStyle/>
            <a:p>
              <a:r>
                <a:rPr lang="en-US">
                  <a:solidFill>
                    <a:srgbClr val="FF0033"/>
                  </a:solidFill>
                </a:rPr>
                <a:t>42</a:t>
              </a:r>
              <a:endParaRPr lang="en-US" b="0">
                <a:solidFill>
                  <a:srgbClr val="FF0033"/>
                </a:solidFill>
              </a:endParaRPr>
            </a:p>
          </p:txBody>
        </p:sp>
        <p:sp>
          <p:nvSpPr>
            <p:cNvPr id="220225" name="Rectangle 65"/>
            <p:cNvSpPr>
              <a:spLocks noChangeArrowheads="1"/>
            </p:cNvSpPr>
            <p:nvPr/>
          </p:nvSpPr>
          <p:spPr bwMode="auto">
            <a:xfrm>
              <a:off x="2039" y="3629"/>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35</a:t>
              </a:r>
              <a:endParaRPr lang="en-US" b="0">
                <a:solidFill>
                  <a:srgbClr val="FF0033"/>
                </a:solidFill>
              </a:endParaRPr>
            </a:p>
          </p:txBody>
        </p:sp>
        <p:sp>
          <p:nvSpPr>
            <p:cNvPr id="220226" name="Rectangle 66"/>
            <p:cNvSpPr>
              <a:spLocks noChangeArrowheads="1"/>
            </p:cNvSpPr>
            <p:nvPr/>
          </p:nvSpPr>
          <p:spPr bwMode="auto">
            <a:xfrm>
              <a:off x="1355" y="3629"/>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12</a:t>
              </a:r>
              <a:endParaRPr lang="en-US" b="0">
                <a:solidFill>
                  <a:srgbClr val="FF0033"/>
                </a:solidFill>
              </a:endParaRPr>
            </a:p>
          </p:txBody>
        </p:sp>
        <p:sp>
          <p:nvSpPr>
            <p:cNvPr id="220227" name="Rectangle 67"/>
            <p:cNvSpPr>
              <a:spLocks noChangeArrowheads="1"/>
            </p:cNvSpPr>
            <p:nvPr/>
          </p:nvSpPr>
          <p:spPr bwMode="auto">
            <a:xfrm>
              <a:off x="745" y="3626"/>
              <a:ext cx="276"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3333FF"/>
                  </a:solidFill>
                </a:rPr>
                <a:t>5</a:t>
              </a:r>
              <a:endParaRPr lang="en-US" b="0">
                <a:solidFill>
                  <a:srgbClr val="3333FF"/>
                </a:solidFill>
              </a:endParaRPr>
            </a:p>
          </p:txBody>
        </p:sp>
        <p:sp>
          <p:nvSpPr>
            <p:cNvPr id="220228" name="Rectangle 68"/>
            <p:cNvSpPr>
              <a:spLocks noChangeArrowheads="1"/>
            </p:cNvSpPr>
            <p:nvPr/>
          </p:nvSpPr>
          <p:spPr bwMode="auto">
            <a:xfrm>
              <a:off x="3380" y="3624"/>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0229" name="Rectangle 69"/>
            <p:cNvSpPr>
              <a:spLocks noChangeArrowheads="1"/>
            </p:cNvSpPr>
            <p:nvPr/>
          </p:nvSpPr>
          <p:spPr bwMode="auto">
            <a:xfrm>
              <a:off x="838" y="336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0230" name="Rectangle 70"/>
            <p:cNvSpPr>
              <a:spLocks noChangeArrowheads="1"/>
            </p:cNvSpPr>
            <p:nvPr/>
          </p:nvSpPr>
          <p:spPr bwMode="auto">
            <a:xfrm>
              <a:off x="4129" y="3624"/>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grpSp>
        <p:nvGrpSpPr>
          <p:cNvPr id="7" name="Group 78"/>
          <p:cNvGrpSpPr>
            <a:grpSpLocks/>
          </p:cNvGrpSpPr>
          <p:nvPr/>
        </p:nvGrpSpPr>
        <p:grpSpPr bwMode="auto">
          <a:xfrm>
            <a:off x="357188" y="2143125"/>
            <a:ext cx="1011237" cy="4106863"/>
            <a:chOff x="225" y="1350"/>
            <a:chExt cx="637" cy="2587"/>
          </a:xfrm>
        </p:grpSpPr>
        <p:sp>
          <p:nvSpPr>
            <p:cNvPr id="220236" name="AutoShape 76"/>
            <p:cNvSpPr>
              <a:spLocks/>
            </p:cNvSpPr>
            <p:nvPr/>
          </p:nvSpPr>
          <p:spPr bwMode="auto">
            <a:xfrm>
              <a:off x="477" y="1350"/>
              <a:ext cx="385" cy="2587"/>
            </a:xfrm>
            <a:prstGeom prst="leftBrace">
              <a:avLst>
                <a:gd name="adj1" fmla="val 55996"/>
                <a:gd name="adj2" fmla="val 50000"/>
              </a:avLst>
            </a:prstGeom>
            <a:noFill/>
            <a:ln w="38100">
              <a:solidFill>
                <a:srgbClr val="3333FF"/>
              </a:solidFill>
              <a:round/>
              <a:headEnd type="none" w="sm" len="sm"/>
              <a:tailEnd type="none" w="sm" len="sm"/>
            </a:ln>
            <a:effectLst/>
          </p:spPr>
          <p:txBody>
            <a:bodyPr wrap="none" anchor="ctr"/>
            <a:lstStyle/>
            <a:p>
              <a:endParaRPr lang="en-US"/>
            </a:p>
          </p:txBody>
        </p:sp>
        <p:sp>
          <p:nvSpPr>
            <p:cNvPr id="220237" name="Text Box 77"/>
            <p:cNvSpPr txBox="1">
              <a:spLocks noChangeArrowheads="1"/>
            </p:cNvSpPr>
            <p:nvPr/>
          </p:nvSpPr>
          <p:spPr bwMode="auto">
            <a:xfrm rot="-5400000">
              <a:off x="103" y="2498"/>
              <a:ext cx="532" cy="288"/>
            </a:xfrm>
            <a:prstGeom prst="rect">
              <a:avLst/>
            </a:prstGeom>
            <a:noFill/>
            <a:ln w="12700">
              <a:noFill/>
              <a:miter lim="800000"/>
              <a:headEnd type="none" w="sm" len="sm"/>
              <a:tailEnd type="none" w="sm" len="sm"/>
            </a:ln>
            <a:effectLst/>
          </p:spPr>
          <p:txBody>
            <a:bodyPr wrap="none">
              <a:spAutoFit/>
            </a:bodyPr>
            <a:lstStyle/>
            <a:p>
              <a:r>
                <a:rPr lang="en-US">
                  <a:solidFill>
                    <a:srgbClr val="3333FF"/>
                  </a:solidFill>
                </a:rPr>
                <a:t>N - 1</a:t>
              </a:r>
            </a:p>
          </p:txBody>
        </p:sp>
      </p:grpSp>
      <p:sp>
        <p:nvSpPr>
          <p:cNvPr id="76" name="TextBox 75"/>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6"/>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nodeType="afterEffect">
                                  <p:stCondLst>
                                    <p:cond delay="0"/>
                                  </p:stCondLst>
                                  <p:childTnLst>
                                    <p:set>
                                      <p:cBhvr>
                                        <p:cTn id="21" dur="1" fill="hold">
                                          <p:stCondLst>
                                            <p:cond delay="499"/>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Reducing the Number of Comparisons</a:t>
            </a:r>
          </a:p>
        </p:txBody>
      </p:sp>
      <p:grpSp>
        <p:nvGrpSpPr>
          <p:cNvPr id="2" name="Group 59"/>
          <p:cNvGrpSpPr>
            <a:grpSpLocks/>
          </p:cNvGrpSpPr>
          <p:nvPr/>
        </p:nvGrpSpPr>
        <p:grpSpPr bwMode="auto">
          <a:xfrm>
            <a:off x="1050925" y="1682750"/>
            <a:ext cx="6518275" cy="882650"/>
            <a:chOff x="641" y="3361"/>
            <a:chExt cx="4106" cy="556"/>
          </a:xfrm>
        </p:grpSpPr>
        <p:sp>
          <p:nvSpPr>
            <p:cNvPr id="221244" name="Rectangle 60"/>
            <p:cNvSpPr>
              <a:spLocks noChangeArrowheads="1"/>
            </p:cNvSpPr>
            <p:nvPr/>
          </p:nvSpPr>
          <p:spPr bwMode="auto">
            <a:xfrm>
              <a:off x="641" y="362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1245" name="Line 61"/>
            <p:cNvSpPr>
              <a:spLocks noChangeShapeType="1"/>
            </p:cNvSpPr>
            <p:nvPr/>
          </p:nvSpPr>
          <p:spPr bwMode="auto">
            <a:xfrm>
              <a:off x="1277" y="361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46" name="Line 62"/>
            <p:cNvSpPr>
              <a:spLocks noChangeShapeType="1"/>
            </p:cNvSpPr>
            <p:nvPr/>
          </p:nvSpPr>
          <p:spPr bwMode="auto">
            <a:xfrm>
              <a:off x="1918"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47" name="Line 63"/>
            <p:cNvSpPr>
              <a:spLocks noChangeShapeType="1"/>
            </p:cNvSpPr>
            <p:nvPr/>
          </p:nvSpPr>
          <p:spPr bwMode="auto">
            <a:xfrm>
              <a:off x="2572"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48" name="Line 64"/>
            <p:cNvSpPr>
              <a:spLocks noChangeShapeType="1"/>
            </p:cNvSpPr>
            <p:nvPr/>
          </p:nvSpPr>
          <p:spPr bwMode="auto">
            <a:xfrm>
              <a:off x="3271"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49" name="Line 65"/>
            <p:cNvSpPr>
              <a:spLocks noChangeShapeType="1"/>
            </p:cNvSpPr>
            <p:nvPr/>
          </p:nvSpPr>
          <p:spPr bwMode="auto">
            <a:xfrm>
              <a:off x="3998" y="362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50" name="Rectangle 66"/>
            <p:cNvSpPr>
              <a:spLocks noChangeArrowheads="1"/>
            </p:cNvSpPr>
            <p:nvPr/>
          </p:nvSpPr>
          <p:spPr bwMode="auto">
            <a:xfrm>
              <a:off x="2723" y="3624"/>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1251" name="Rectangle 67"/>
            <p:cNvSpPr>
              <a:spLocks noChangeArrowheads="1"/>
            </p:cNvSpPr>
            <p:nvPr/>
          </p:nvSpPr>
          <p:spPr bwMode="auto">
            <a:xfrm>
              <a:off x="2039" y="3629"/>
              <a:ext cx="383" cy="288"/>
            </a:xfrm>
            <a:prstGeom prst="rect">
              <a:avLst/>
            </a:prstGeom>
            <a:noFill/>
            <a:ln w="9525">
              <a:noFill/>
              <a:miter lim="800000"/>
              <a:headEnd/>
              <a:tailEnd/>
            </a:ln>
            <a:effectLst/>
          </p:spPr>
          <p:txBody>
            <a:bodyPr wrap="none" lIns="92075" tIns="46038" rIns="92075" bIns="46038">
              <a:spAutoFit/>
            </a:bodyPr>
            <a:lstStyle/>
            <a:p>
              <a:r>
                <a:rPr lang="en-US"/>
                <a:t> 35</a:t>
              </a:r>
              <a:endParaRPr lang="en-US" b="0"/>
            </a:p>
          </p:txBody>
        </p:sp>
        <p:sp>
          <p:nvSpPr>
            <p:cNvPr id="221252" name="Rectangle 68"/>
            <p:cNvSpPr>
              <a:spLocks noChangeArrowheads="1"/>
            </p:cNvSpPr>
            <p:nvPr/>
          </p:nvSpPr>
          <p:spPr bwMode="auto">
            <a:xfrm>
              <a:off x="1355" y="3629"/>
              <a:ext cx="383" cy="288"/>
            </a:xfrm>
            <a:prstGeom prst="rect">
              <a:avLst/>
            </a:prstGeom>
            <a:noFill/>
            <a:ln w="9525">
              <a:noFill/>
              <a:miter lim="800000"/>
              <a:headEnd/>
              <a:tailEnd/>
            </a:ln>
            <a:effectLst/>
          </p:spPr>
          <p:txBody>
            <a:bodyPr wrap="none" lIns="92075" tIns="46038" rIns="92075" bIns="46038">
              <a:spAutoFit/>
            </a:bodyPr>
            <a:lstStyle/>
            <a:p>
              <a:r>
                <a:rPr lang="en-US"/>
                <a:t> 42</a:t>
              </a:r>
              <a:endParaRPr lang="en-US" b="0"/>
            </a:p>
          </p:txBody>
        </p:sp>
        <p:sp>
          <p:nvSpPr>
            <p:cNvPr id="221253" name="Rectangle 69"/>
            <p:cNvSpPr>
              <a:spLocks noChangeArrowheads="1"/>
            </p:cNvSpPr>
            <p:nvPr/>
          </p:nvSpPr>
          <p:spPr bwMode="auto">
            <a:xfrm>
              <a:off x="745" y="3626"/>
              <a:ext cx="383" cy="288"/>
            </a:xfrm>
            <a:prstGeom prst="rect">
              <a:avLst/>
            </a:prstGeom>
            <a:noFill/>
            <a:ln w="9525">
              <a:noFill/>
              <a:miter lim="800000"/>
              <a:headEnd/>
              <a:tailEnd/>
            </a:ln>
            <a:effectLst/>
          </p:spPr>
          <p:txBody>
            <a:bodyPr wrap="none" lIns="92075" tIns="46038" rIns="92075" bIns="46038">
              <a:spAutoFit/>
            </a:bodyPr>
            <a:lstStyle/>
            <a:p>
              <a:r>
                <a:rPr lang="en-US"/>
                <a:t> 77</a:t>
              </a:r>
              <a:endParaRPr lang="en-US" b="0"/>
            </a:p>
          </p:txBody>
        </p:sp>
        <p:sp>
          <p:nvSpPr>
            <p:cNvPr id="221254" name="Rectangle 70"/>
            <p:cNvSpPr>
              <a:spLocks noChangeArrowheads="1"/>
            </p:cNvSpPr>
            <p:nvPr/>
          </p:nvSpPr>
          <p:spPr bwMode="auto">
            <a:xfrm>
              <a:off x="3380" y="3624"/>
              <a:ext cx="490" cy="288"/>
            </a:xfrm>
            <a:prstGeom prst="rect">
              <a:avLst/>
            </a:prstGeom>
            <a:noFill/>
            <a:ln w="9525">
              <a:noFill/>
              <a:miter lim="800000"/>
              <a:headEnd/>
              <a:tailEnd/>
            </a:ln>
            <a:effectLst/>
          </p:spPr>
          <p:txBody>
            <a:bodyPr wrap="none" lIns="92075" tIns="46038" rIns="92075" bIns="46038">
              <a:spAutoFit/>
            </a:bodyPr>
            <a:lstStyle/>
            <a:p>
              <a:r>
                <a:rPr lang="en-US"/>
                <a:t> 101</a:t>
              </a:r>
            </a:p>
          </p:txBody>
        </p:sp>
        <p:sp>
          <p:nvSpPr>
            <p:cNvPr id="221255" name="Rectangle 71"/>
            <p:cNvSpPr>
              <a:spLocks noChangeArrowheads="1"/>
            </p:cNvSpPr>
            <p:nvPr/>
          </p:nvSpPr>
          <p:spPr bwMode="auto">
            <a:xfrm>
              <a:off x="838" y="336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1256" name="Rectangle 72"/>
            <p:cNvSpPr>
              <a:spLocks noChangeArrowheads="1"/>
            </p:cNvSpPr>
            <p:nvPr/>
          </p:nvSpPr>
          <p:spPr bwMode="auto">
            <a:xfrm>
              <a:off x="4129" y="3624"/>
              <a:ext cx="276" cy="288"/>
            </a:xfrm>
            <a:prstGeom prst="rect">
              <a:avLst/>
            </a:prstGeom>
            <a:noFill/>
            <a:ln w="9525">
              <a:noFill/>
              <a:miter lim="800000"/>
              <a:headEnd/>
              <a:tailEnd/>
            </a:ln>
            <a:effectLst/>
          </p:spPr>
          <p:txBody>
            <a:bodyPr wrap="none" lIns="92075" tIns="46038" rIns="92075" bIns="46038">
              <a:spAutoFit/>
            </a:bodyPr>
            <a:lstStyle/>
            <a:p>
              <a:r>
                <a:rPr lang="en-US"/>
                <a:t> 5</a:t>
              </a:r>
            </a:p>
          </p:txBody>
        </p:sp>
      </p:grpSp>
      <p:grpSp>
        <p:nvGrpSpPr>
          <p:cNvPr id="3" name="Group 84"/>
          <p:cNvGrpSpPr>
            <a:grpSpLocks/>
          </p:cNvGrpSpPr>
          <p:nvPr/>
        </p:nvGrpSpPr>
        <p:grpSpPr bwMode="auto">
          <a:xfrm>
            <a:off x="1060450" y="2530475"/>
            <a:ext cx="6523038" cy="882650"/>
            <a:chOff x="668" y="1594"/>
            <a:chExt cx="4109" cy="556"/>
          </a:xfrm>
        </p:grpSpPr>
        <p:grpSp>
          <p:nvGrpSpPr>
            <p:cNvPr id="4" name="Group 3"/>
            <p:cNvGrpSpPr>
              <a:grpSpLocks/>
            </p:cNvGrpSpPr>
            <p:nvPr/>
          </p:nvGrpSpPr>
          <p:grpSpPr bwMode="auto">
            <a:xfrm>
              <a:off x="671" y="1594"/>
              <a:ext cx="4106" cy="556"/>
              <a:chOff x="644" y="1072"/>
              <a:chExt cx="4106" cy="556"/>
            </a:xfrm>
          </p:grpSpPr>
          <p:sp>
            <p:nvSpPr>
              <p:cNvPr id="221188" name="Rectangle 4"/>
              <p:cNvSpPr>
                <a:spLocks noChangeArrowheads="1"/>
              </p:cNvSpPr>
              <p:nvPr/>
            </p:nvSpPr>
            <p:spPr bwMode="auto">
              <a:xfrm>
                <a:off x="644" y="1332"/>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1189" name="Line 5"/>
              <p:cNvSpPr>
                <a:spLocks noChangeShapeType="1"/>
              </p:cNvSpPr>
              <p:nvPr/>
            </p:nvSpPr>
            <p:spPr bwMode="auto">
              <a:xfrm>
                <a:off x="1280" y="1330"/>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190" name="Line 6"/>
              <p:cNvSpPr>
                <a:spLocks noChangeShapeType="1"/>
              </p:cNvSpPr>
              <p:nvPr/>
            </p:nvSpPr>
            <p:spPr bwMode="auto">
              <a:xfrm>
                <a:off x="1921"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191" name="Line 7"/>
              <p:cNvSpPr>
                <a:spLocks noChangeShapeType="1"/>
              </p:cNvSpPr>
              <p:nvPr/>
            </p:nvSpPr>
            <p:spPr bwMode="auto">
              <a:xfrm>
                <a:off x="2575"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192" name="Line 8"/>
              <p:cNvSpPr>
                <a:spLocks noChangeShapeType="1"/>
              </p:cNvSpPr>
              <p:nvPr/>
            </p:nvSpPr>
            <p:spPr bwMode="auto">
              <a:xfrm>
                <a:off x="3274" y="1330"/>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193" name="Line 9"/>
              <p:cNvSpPr>
                <a:spLocks noChangeShapeType="1"/>
              </p:cNvSpPr>
              <p:nvPr/>
            </p:nvSpPr>
            <p:spPr bwMode="auto">
              <a:xfrm>
                <a:off x="4001" y="1335"/>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194" name="Rectangle 10"/>
              <p:cNvSpPr>
                <a:spLocks noChangeArrowheads="1"/>
              </p:cNvSpPr>
              <p:nvPr/>
            </p:nvSpPr>
            <p:spPr bwMode="auto">
              <a:xfrm>
                <a:off x="2726" y="1335"/>
                <a:ext cx="330" cy="288"/>
              </a:xfrm>
              <a:prstGeom prst="rect">
                <a:avLst/>
              </a:prstGeom>
              <a:noFill/>
              <a:ln w="9525">
                <a:noFill/>
                <a:miter lim="800000"/>
                <a:headEnd/>
                <a:tailEnd/>
              </a:ln>
              <a:effectLst/>
            </p:spPr>
            <p:txBody>
              <a:bodyPr wrap="none" lIns="92075" tIns="46038" rIns="92075" bIns="46038">
                <a:spAutoFit/>
              </a:bodyPr>
              <a:lstStyle/>
              <a:p>
                <a:r>
                  <a:rPr lang="en-US"/>
                  <a:t>77</a:t>
                </a:r>
                <a:endParaRPr lang="en-US" b="0"/>
              </a:p>
            </p:txBody>
          </p:sp>
          <p:sp>
            <p:nvSpPr>
              <p:cNvPr id="221195" name="Rectangle 11"/>
              <p:cNvSpPr>
                <a:spLocks noChangeArrowheads="1"/>
              </p:cNvSpPr>
              <p:nvPr/>
            </p:nvSpPr>
            <p:spPr bwMode="auto">
              <a:xfrm>
                <a:off x="2042" y="1340"/>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1196" name="Rectangle 12"/>
              <p:cNvSpPr>
                <a:spLocks noChangeArrowheads="1"/>
              </p:cNvSpPr>
              <p:nvPr/>
            </p:nvSpPr>
            <p:spPr bwMode="auto">
              <a:xfrm>
                <a:off x="1358" y="1340"/>
                <a:ext cx="330" cy="288"/>
              </a:xfrm>
              <a:prstGeom prst="rect">
                <a:avLst/>
              </a:prstGeom>
              <a:noFill/>
              <a:ln w="9525">
                <a:noFill/>
                <a:miter lim="800000"/>
                <a:headEnd/>
                <a:tailEnd/>
              </a:ln>
              <a:effectLst/>
            </p:spPr>
            <p:txBody>
              <a:bodyPr wrap="none" lIns="92075" tIns="46038" rIns="92075" bIns="46038">
                <a:spAutoFit/>
              </a:bodyPr>
              <a:lstStyle/>
              <a:p>
                <a:r>
                  <a:rPr lang="en-US"/>
                  <a:t>35</a:t>
                </a:r>
                <a:endParaRPr lang="en-US" b="0"/>
              </a:p>
            </p:txBody>
          </p:sp>
          <p:sp>
            <p:nvSpPr>
              <p:cNvPr id="221197" name="Rectangle 13"/>
              <p:cNvSpPr>
                <a:spLocks noChangeArrowheads="1"/>
              </p:cNvSpPr>
              <p:nvPr/>
            </p:nvSpPr>
            <p:spPr bwMode="auto">
              <a:xfrm>
                <a:off x="748" y="1337"/>
                <a:ext cx="330" cy="288"/>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21198" name="Rectangle 14"/>
              <p:cNvSpPr>
                <a:spLocks noChangeArrowheads="1"/>
              </p:cNvSpPr>
              <p:nvPr/>
            </p:nvSpPr>
            <p:spPr bwMode="auto">
              <a:xfrm>
                <a:off x="3383" y="1335"/>
                <a:ext cx="329" cy="288"/>
              </a:xfrm>
              <a:prstGeom prst="rect">
                <a:avLst/>
              </a:prstGeom>
              <a:noFill/>
              <a:ln w="9525">
                <a:noFill/>
                <a:miter lim="800000"/>
                <a:headEnd/>
                <a:tailEnd/>
              </a:ln>
              <a:effectLst/>
            </p:spPr>
            <p:txBody>
              <a:bodyPr wrap="none" lIns="92075" tIns="46038" rIns="92075" bIns="46038">
                <a:spAutoFit/>
              </a:bodyPr>
              <a:lstStyle/>
              <a:p>
                <a:r>
                  <a:rPr lang="en-US"/>
                  <a:t>  5</a:t>
                </a:r>
              </a:p>
            </p:txBody>
          </p:sp>
          <p:sp>
            <p:nvSpPr>
              <p:cNvPr id="221199" name="Rectangle 15"/>
              <p:cNvSpPr>
                <a:spLocks noChangeArrowheads="1"/>
              </p:cNvSpPr>
              <p:nvPr/>
            </p:nvSpPr>
            <p:spPr bwMode="auto">
              <a:xfrm>
                <a:off x="841" y="1072"/>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1200" name="Rectangle 16"/>
              <p:cNvSpPr>
                <a:spLocks noChangeArrowheads="1"/>
              </p:cNvSpPr>
              <p:nvPr/>
            </p:nvSpPr>
            <p:spPr bwMode="auto">
              <a:xfrm>
                <a:off x="4132" y="1335"/>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sp>
          <p:nvSpPr>
            <p:cNvPr id="221260" name="Rectangle 76"/>
            <p:cNvSpPr>
              <a:spLocks noChangeArrowheads="1"/>
            </p:cNvSpPr>
            <p:nvPr/>
          </p:nvSpPr>
          <p:spPr bwMode="auto">
            <a:xfrm>
              <a:off x="668" y="1852"/>
              <a:ext cx="3360" cy="291"/>
            </a:xfrm>
            <a:prstGeom prst="rect">
              <a:avLst/>
            </a:prstGeom>
            <a:noFill/>
            <a:ln w="76200">
              <a:solidFill>
                <a:srgbClr val="00CCFF"/>
              </a:solidFill>
              <a:miter lim="800000"/>
              <a:headEnd type="none" w="sm" len="sm"/>
              <a:tailEnd type="none" w="sm" len="sm"/>
            </a:ln>
            <a:effectLst/>
          </p:spPr>
          <p:txBody>
            <a:bodyPr wrap="none" anchor="ctr"/>
            <a:lstStyle/>
            <a:p>
              <a:endParaRPr lang="en-US"/>
            </a:p>
          </p:txBody>
        </p:sp>
      </p:grpSp>
      <p:grpSp>
        <p:nvGrpSpPr>
          <p:cNvPr id="5" name="Group 80"/>
          <p:cNvGrpSpPr>
            <a:grpSpLocks/>
          </p:cNvGrpSpPr>
          <p:nvPr/>
        </p:nvGrpSpPr>
        <p:grpSpPr bwMode="auto">
          <a:xfrm>
            <a:off x="1055688" y="3449638"/>
            <a:ext cx="6523037" cy="882650"/>
            <a:chOff x="940" y="1661"/>
            <a:chExt cx="4109" cy="556"/>
          </a:xfrm>
        </p:grpSpPr>
        <p:grpSp>
          <p:nvGrpSpPr>
            <p:cNvPr id="6" name="Group 17"/>
            <p:cNvGrpSpPr>
              <a:grpSpLocks/>
            </p:cNvGrpSpPr>
            <p:nvPr/>
          </p:nvGrpSpPr>
          <p:grpSpPr bwMode="auto">
            <a:xfrm>
              <a:off x="943" y="1661"/>
              <a:ext cx="4106" cy="556"/>
              <a:chOff x="641" y="1651"/>
              <a:chExt cx="4106" cy="556"/>
            </a:xfrm>
          </p:grpSpPr>
          <p:sp>
            <p:nvSpPr>
              <p:cNvPr id="221202" name="Rectangle 18"/>
              <p:cNvSpPr>
                <a:spLocks noChangeArrowheads="1"/>
              </p:cNvSpPr>
              <p:nvPr/>
            </p:nvSpPr>
            <p:spPr bwMode="auto">
              <a:xfrm>
                <a:off x="641" y="191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1203" name="Line 19"/>
              <p:cNvSpPr>
                <a:spLocks noChangeShapeType="1"/>
              </p:cNvSpPr>
              <p:nvPr/>
            </p:nvSpPr>
            <p:spPr bwMode="auto">
              <a:xfrm>
                <a:off x="1277" y="190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04" name="Line 20"/>
              <p:cNvSpPr>
                <a:spLocks noChangeShapeType="1"/>
              </p:cNvSpPr>
              <p:nvPr/>
            </p:nvSpPr>
            <p:spPr bwMode="auto">
              <a:xfrm>
                <a:off x="1918"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05" name="Line 21"/>
              <p:cNvSpPr>
                <a:spLocks noChangeShapeType="1"/>
              </p:cNvSpPr>
              <p:nvPr/>
            </p:nvSpPr>
            <p:spPr bwMode="auto">
              <a:xfrm>
                <a:off x="2572"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06" name="Line 22"/>
              <p:cNvSpPr>
                <a:spLocks noChangeShapeType="1"/>
              </p:cNvSpPr>
              <p:nvPr/>
            </p:nvSpPr>
            <p:spPr bwMode="auto">
              <a:xfrm>
                <a:off x="3271" y="190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07" name="Line 23"/>
              <p:cNvSpPr>
                <a:spLocks noChangeShapeType="1"/>
              </p:cNvSpPr>
              <p:nvPr/>
            </p:nvSpPr>
            <p:spPr bwMode="auto">
              <a:xfrm>
                <a:off x="3998" y="191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08" name="Rectangle 24"/>
              <p:cNvSpPr>
                <a:spLocks noChangeArrowheads="1"/>
              </p:cNvSpPr>
              <p:nvPr/>
            </p:nvSpPr>
            <p:spPr bwMode="auto">
              <a:xfrm>
                <a:off x="2723" y="1914"/>
                <a:ext cx="276"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1209" name="Rectangle 25"/>
              <p:cNvSpPr>
                <a:spLocks noChangeArrowheads="1"/>
              </p:cNvSpPr>
              <p:nvPr/>
            </p:nvSpPr>
            <p:spPr bwMode="auto">
              <a:xfrm>
                <a:off x="2039" y="1919"/>
                <a:ext cx="330" cy="288"/>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21210" name="Rectangle 26"/>
              <p:cNvSpPr>
                <a:spLocks noChangeArrowheads="1"/>
              </p:cNvSpPr>
              <p:nvPr/>
            </p:nvSpPr>
            <p:spPr bwMode="auto">
              <a:xfrm>
                <a:off x="1355" y="1919"/>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1211" name="Rectangle 27"/>
              <p:cNvSpPr>
                <a:spLocks noChangeArrowheads="1"/>
              </p:cNvSpPr>
              <p:nvPr/>
            </p:nvSpPr>
            <p:spPr bwMode="auto">
              <a:xfrm>
                <a:off x="745" y="1916"/>
                <a:ext cx="330" cy="288"/>
              </a:xfrm>
              <a:prstGeom prst="rect">
                <a:avLst/>
              </a:prstGeom>
              <a:noFill/>
              <a:ln w="9525">
                <a:noFill/>
                <a:miter lim="800000"/>
                <a:headEnd/>
                <a:tailEnd/>
              </a:ln>
              <a:effectLst/>
            </p:spPr>
            <p:txBody>
              <a:bodyPr wrap="none" lIns="92075" tIns="46038" rIns="92075" bIns="46038">
                <a:spAutoFit/>
              </a:bodyPr>
              <a:lstStyle/>
              <a:p>
                <a:r>
                  <a:rPr lang="en-US"/>
                  <a:t>35</a:t>
                </a:r>
                <a:endParaRPr lang="en-US" b="0"/>
              </a:p>
            </p:txBody>
          </p:sp>
          <p:sp>
            <p:nvSpPr>
              <p:cNvPr id="221212" name="Rectangle 28"/>
              <p:cNvSpPr>
                <a:spLocks noChangeArrowheads="1"/>
              </p:cNvSpPr>
              <p:nvPr/>
            </p:nvSpPr>
            <p:spPr bwMode="auto">
              <a:xfrm>
                <a:off x="3380" y="1914"/>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1213" name="Rectangle 29"/>
              <p:cNvSpPr>
                <a:spLocks noChangeArrowheads="1"/>
              </p:cNvSpPr>
              <p:nvPr/>
            </p:nvSpPr>
            <p:spPr bwMode="auto">
              <a:xfrm>
                <a:off x="838" y="165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1214" name="Rectangle 30"/>
              <p:cNvSpPr>
                <a:spLocks noChangeArrowheads="1"/>
              </p:cNvSpPr>
              <p:nvPr/>
            </p:nvSpPr>
            <p:spPr bwMode="auto">
              <a:xfrm>
                <a:off x="4129" y="1914"/>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sp>
          <p:nvSpPr>
            <p:cNvPr id="221261" name="Rectangle 77"/>
            <p:cNvSpPr>
              <a:spLocks noChangeArrowheads="1"/>
            </p:cNvSpPr>
            <p:nvPr/>
          </p:nvSpPr>
          <p:spPr bwMode="auto">
            <a:xfrm>
              <a:off x="940" y="1919"/>
              <a:ext cx="2633" cy="291"/>
            </a:xfrm>
            <a:prstGeom prst="rect">
              <a:avLst/>
            </a:prstGeom>
            <a:noFill/>
            <a:ln w="76200">
              <a:solidFill>
                <a:srgbClr val="00CCFF"/>
              </a:solidFill>
              <a:miter lim="800000"/>
              <a:headEnd type="none" w="sm" len="sm"/>
              <a:tailEnd type="none" w="sm" len="sm"/>
            </a:ln>
            <a:effectLst/>
          </p:spPr>
          <p:txBody>
            <a:bodyPr wrap="none" anchor="ctr"/>
            <a:lstStyle/>
            <a:p>
              <a:endParaRPr lang="en-US"/>
            </a:p>
          </p:txBody>
        </p:sp>
      </p:grpSp>
      <p:grpSp>
        <p:nvGrpSpPr>
          <p:cNvPr id="7" name="Group 81"/>
          <p:cNvGrpSpPr>
            <a:grpSpLocks/>
          </p:cNvGrpSpPr>
          <p:nvPr/>
        </p:nvGrpSpPr>
        <p:grpSpPr bwMode="auto">
          <a:xfrm>
            <a:off x="1055688" y="4360863"/>
            <a:ext cx="6527800" cy="882650"/>
            <a:chOff x="940" y="2235"/>
            <a:chExt cx="4112" cy="556"/>
          </a:xfrm>
        </p:grpSpPr>
        <p:grpSp>
          <p:nvGrpSpPr>
            <p:cNvPr id="8" name="Group 31"/>
            <p:cNvGrpSpPr>
              <a:grpSpLocks/>
            </p:cNvGrpSpPr>
            <p:nvPr/>
          </p:nvGrpSpPr>
          <p:grpSpPr bwMode="auto">
            <a:xfrm>
              <a:off x="946" y="2235"/>
              <a:ext cx="4106" cy="556"/>
              <a:chOff x="644" y="2225"/>
              <a:chExt cx="4106" cy="556"/>
            </a:xfrm>
          </p:grpSpPr>
          <p:sp>
            <p:nvSpPr>
              <p:cNvPr id="221216" name="Rectangle 32"/>
              <p:cNvSpPr>
                <a:spLocks noChangeArrowheads="1"/>
              </p:cNvSpPr>
              <p:nvPr/>
            </p:nvSpPr>
            <p:spPr bwMode="auto">
              <a:xfrm>
                <a:off x="644" y="2485"/>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1217" name="Line 33"/>
              <p:cNvSpPr>
                <a:spLocks noChangeShapeType="1"/>
              </p:cNvSpPr>
              <p:nvPr/>
            </p:nvSpPr>
            <p:spPr bwMode="auto">
              <a:xfrm>
                <a:off x="1280" y="2483"/>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18" name="Line 34"/>
              <p:cNvSpPr>
                <a:spLocks noChangeShapeType="1"/>
              </p:cNvSpPr>
              <p:nvPr/>
            </p:nvSpPr>
            <p:spPr bwMode="auto">
              <a:xfrm>
                <a:off x="1921"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19" name="Line 35"/>
              <p:cNvSpPr>
                <a:spLocks noChangeShapeType="1"/>
              </p:cNvSpPr>
              <p:nvPr/>
            </p:nvSpPr>
            <p:spPr bwMode="auto">
              <a:xfrm>
                <a:off x="2575"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20" name="Line 36"/>
              <p:cNvSpPr>
                <a:spLocks noChangeShapeType="1"/>
              </p:cNvSpPr>
              <p:nvPr/>
            </p:nvSpPr>
            <p:spPr bwMode="auto">
              <a:xfrm>
                <a:off x="3274" y="2483"/>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21" name="Line 37"/>
              <p:cNvSpPr>
                <a:spLocks noChangeShapeType="1"/>
              </p:cNvSpPr>
              <p:nvPr/>
            </p:nvSpPr>
            <p:spPr bwMode="auto">
              <a:xfrm>
                <a:off x="4001" y="2488"/>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22" name="Rectangle 38"/>
              <p:cNvSpPr>
                <a:spLocks noChangeArrowheads="1"/>
              </p:cNvSpPr>
              <p:nvPr/>
            </p:nvSpPr>
            <p:spPr bwMode="auto">
              <a:xfrm>
                <a:off x="2726" y="2488"/>
                <a:ext cx="330" cy="288"/>
              </a:xfrm>
              <a:prstGeom prst="rect">
                <a:avLst/>
              </a:prstGeom>
              <a:noFill/>
              <a:ln w="9525">
                <a:noFill/>
                <a:miter lim="800000"/>
                <a:headEnd/>
                <a:tailEnd/>
              </a:ln>
              <a:effectLst/>
            </p:spPr>
            <p:txBody>
              <a:bodyPr wrap="none" lIns="92075" tIns="46038" rIns="92075" bIns="46038">
                <a:spAutoFit/>
              </a:bodyPr>
              <a:lstStyle/>
              <a:p>
                <a:r>
                  <a:rPr lang="en-US">
                    <a:solidFill>
                      <a:srgbClr val="FF0033"/>
                    </a:solidFill>
                  </a:rPr>
                  <a:t>42</a:t>
                </a:r>
                <a:endParaRPr lang="en-US" b="0">
                  <a:solidFill>
                    <a:srgbClr val="FF0033"/>
                  </a:solidFill>
                </a:endParaRPr>
              </a:p>
            </p:txBody>
          </p:sp>
          <p:sp>
            <p:nvSpPr>
              <p:cNvPr id="221223" name="Rectangle 39"/>
              <p:cNvSpPr>
                <a:spLocks noChangeArrowheads="1"/>
              </p:cNvSpPr>
              <p:nvPr/>
            </p:nvSpPr>
            <p:spPr bwMode="auto">
              <a:xfrm>
                <a:off x="2042" y="2493"/>
                <a:ext cx="276"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1224" name="Rectangle 40"/>
              <p:cNvSpPr>
                <a:spLocks noChangeArrowheads="1"/>
              </p:cNvSpPr>
              <p:nvPr/>
            </p:nvSpPr>
            <p:spPr bwMode="auto">
              <a:xfrm>
                <a:off x="1358" y="2493"/>
                <a:ext cx="383" cy="288"/>
              </a:xfrm>
              <a:prstGeom prst="rect">
                <a:avLst/>
              </a:prstGeom>
              <a:noFill/>
              <a:ln w="9525">
                <a:noFill/>
                <a:miter lim="800000"/>
                <a:headEnd/>
                <a:tailEnd/>
              </a:ln>
              <a:effectLst/>
            </p:spPr>
            <p:txBody>
              <a:bodyPr wrap="none" lIns="92075" tIns="46038" rIns="92075" bIns="46038">
                <a:spAutoFit/>
              </a:bodyPr>
              <a:lstStyle/>
              <a:p>
                <a:r>
                  <a:rPr lang="en-US"/>
                  <a:t> 35</a:t>
                </a:r>
                <a:endParaRPr lang="en-US" b="0"/>
              </a:p>
            </p:txBody>
          </p:sp>
          <p:sp>
            <p:nvSpPr>
              <p:cNvPr id="221225" name="Rectangle 41"/>
              <p:cNvSpPr>
                <a:spLocks noChangeArrowheads="1"/>
              </p:cNvSpPr>
              <p:nvPr/>
            </p:nvSpPr>
            <p:spPr bwMode="auto">
              <a:xfrm>
                <a:off x="748" y="2490"/>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1226" name="Rectangle 42"/>
              <p:cNvSpPr>
                <a:spLocks noChangeArrowheads="1"/>
              </p:cNvSpPr>
              <p:nvPr/>
            </p:nvSpPr>
            <p:spPr bwMode="auto">
              <a:xfrm>
                <a:off x="3383" y="2488"/>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1227" name="Rectangle 43"/>
              <p:cNvSpPr>
                <a:spLocks noChangeArrowheads="1"/>
              </p:cNvSpPr>
              <p:nvPr/>
            </p:nvSpPr>
            <p:spPr bwMode="auto">
              <a:xfrm>
                <a:off x="841" y="2225"/>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1228" name="Rectangle 44"/>
              <p:cNvSpPr>
                <a:spLocks noChangeArrowheads="1"/>
              </p:cNvSpPr>
              <p:nvPr/>
            </p:nvSpPr>
            <p:spPr bwMode="auto">
              <a:xfrm>
                <a:off x="4132" y="2488"/>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sp>
          <p:nvSpPr>
            <p:cNvPr id="221262" name="Rectangle 78"/>
            <p:cNvSpPr>
              <a:spLocks noChangeArrowheads="1"/>
            </p:cNvSpPr>
            <p:nvPr/>
          </p:nvSpPr>
          <p:spPr bwMode="auto">
            <a:xfrm>
              <a:off x="940" y="2500"/>
              <a:ext cx="1937" cy="291"/>
            </a:xfrm>
            <a:prstGeom prst="rect">
              <a:avLst/>
            </a:prstGeom>
            <a:noFill/>
            <a:ln w="76200">
              <a:solidFill>
                <a:srgbClr val="00CCFF"/>
              </a:solidFill>
              <a:miter lim="800000"/>
              <a:headEnd type="none" w="sm" len="sm"/>
              <a:tailEnd type="none" w="sm" len="sm"/>
            </a:ln>
            <a:effectLst/>
          </p:spPr>
          <p:txBody>
            <a:bodyPr wrap="none" anchor="ctr"/>
            <a:lstStyle/>
            <a:p>
              <a:endParaRPr lang="en-US"/>
            </a:p>
          </p:txBody>
        </p:sp>
      </p:grpSp>
      <p:grpSp>
        <p:nvGrpSpPr>
          <p:cNvPr id="9" name="Group 82"/>
          <p:cNvGrpSpPr>
            <a:grpSpLocks/>
          </p:cNvGrpSpPr>
          <p:nvPr/>
        </p:nvGrpSpPr>
        <p:grpSpPr bwMode="auto">
          <a:xfrm>
            <a:off x="1050925" y="5243513"/>
            <a:ext cx="6527800" cy="887412"/>
            <a:chOff x="937" y="2791"/>
            <a:chExt cx="4112" cy="559"/>
          </a:xfrm>
        </p:grpSpPr>
        <p:grpSp>
          <p:nvGrpSpPr>
            <p:cNvPr id="10" name="Group 45"/>
            <p:cNvGrpSpPr>
              <a:grpSpLocks/>
            </p:cNvGrpSpPr>
            <p:nvPr/>
          </p:nvGrpSpPr>
          <p:grpSpPr bwMode="auto">
            <a:xfrm>
              <a:off x="943" y="2791"/>
              <a:ext cx="4106" cy="556"/>
              <a:chOff x="641" y="2781"/>
              <a:chExt cx="4106" cy="556"/>
            </a:xfrm>
          </p:grpSpPr>
          <p:sp>
            <p:nvSpPr>
              <p:cNvPr id="221230" name="Rectangle 46"/>
              <p:cNvSpPr>
                <a:spLocks noChangeArrowheads="1"/>
              </p:cNvSpPr>
              <p:nvPr/>
            </p:nvSpPr>
            <p:spPr bwMode="auto">
              <a:xfrm>
                <a:off x="641" y="304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1231" name="Line 47"/>
              <p:cNvSpPr>
                <a:spLocks noChangeShapeType="1"/>
              </p:cNvSpPr>
              <p:nvPr/>
            </p:nvSpPr>
            <p:spPr bwMode="auto">
              <a:xfrm>
                <a:off x="1277" y="303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32" name="Line 48"/>
              <p:cNvSpPr>
                <a:spLocks noChangeShapeType="1"/>
              </p:cNvSpPr>
              <p:nvPr/>
            </p:nvSpPr>
            <p:spPr bwMode="auto">
              <a:xfrm>
                <a:off x="1918"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33" name="Line 49"/>
              <p:cNvSpPr>
                <a:spLocks noChangeShapeType="1"/>
              </p:cNvSpPr>
              <p:nvPr/>
            </p:nvSpPr>
            <p:spPr bwMode="auto">
              <a:xfrm>
                <a:off x="2572"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34" name="Line 50"/>
              <p:cNvSpPr>
                <a:spLocks noChangeShapeType="1"/>
              </p:cNvSpPr>
              <p:nvPr/>
            </p:nvSpPr>
            <p:spPr bwMode="auto">
              <a:xfrm>
                <a:off x="3271" y="303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35" name="Line 51"/>
              <p:cNvSpPr>
                <a:spLocks noChangeShapeType="1"/>
              </p:cNvSpPr>
              <p:nvPr/>
            </p:nvSpPr>
            <p:spPr bwMode="auto">
              <a:xfrm>
                <a:off x="3998" y="304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1236" name="Rectangle 52"/>
              <p:cNvSpPr>
                <a:spLocks noChangeArrowheads="1"/>
              </p:cNvSpPr>
              <p:nvPr/>
            </p:nvSpPr>
            <p:spPr bwMode="auto">
              <a:xfrm>
                <a:off x="2723" y="3044"/>
                <a:ext cx="330" cy="288"/>
              </a:xfrm>
              <a:prstGeom prst="rect">
                <a:avLst/>
              </a:prstGeom>
              <a:noFill/>
              <a:ln w="9525">
                <a:noFill/>
                <a:miter lim="800000"/>
                <a:headEnd/>
                <a:tailEnd/>
              </a:ln>
              <a:effectLst/>
            </p:spPr>
            <p:txBody>
              <a:bodyPr wrap="none" lIns="92075" tIns="46038" rIns="92075" bIns="46038">
                <a:spAutoFit/>
              </a:bodyPr>
              <a:lstStyle/>
              <a:p>
                <a:r>
                  <a:rPr lang="en-US">
                    <a:solidFill>
                      <a:srgbClr val="FF0033"/>
                    </a:solidFill>
                  </a:rPr>
                  <a:t>42</a:t>
                </a:r>
                <a:endParaRPr lang="en-US" b="0">
                  <a:solidFill>
                    <a:srgbClr val="FF0033"/>
                  </a:solidFill>
                </a:endParaRPr>
              </a:p>
            </p:txBody>
          </p:sp>
          <p:sp>
            <p:nvSpPr>
              <p:cNvPr id="221237" name="Rectangle 53"/>
              <p:cNvSpPr>
                <a:spLocks noChangeArrowheads="1"/>
              </p:cNvSpPr>
              <p:nvPr/>
            </p:nvSpPr>
            <p:spPr bwMode="auto">
              <a:xfrm>
                <a:off x="2039" y="3049"/>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35</a:t>
                </a:r>
                <a:endParaRPr lang="en-US" b="0">
                  <a:solidFill>
                    <a:srgbClr val="FF0033"/>
                  </a:solidFill>
                </a:endParaRPr>
              </a:p>
            </p:txBody>
          </p:sp>
          <p:sp>
            <p:nvSpPr>
              <p:cNvPr id="221238" name="Rectangle 54"/>
              <p:cNvSpPr>
                <a:spLocks noChangeArrowheads="1"/>
              </p:cNvSpPr>
              <p:nvPr/>
            </p:nvSpPr>
            <p:spPr bwMode="auto">
              <a:xfrm>
                <a:off x="1355" y="3049"/>
                <a:ext cx="329"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1239" name="Rectangle 55"/>
              <p:cNvSpPr>
                <a:spLocks noChangeArrowheads="1"/>
              </p:cNvSpPr>
              <p:nvPr/>
            </p:nvSpPr>
            <p:spPr bwMode="auto">
              <a:xfrm>
                <a:off x="745" y="3046"/>
                <a:ext cx="330" cy="288"/>
              </a:xfrm>
              <a:prstGeom prst="rect">
                <a:avLst/>
              </a:prstGeom>
              <a:noFill/>
              <a:ln w="9525">
                <a:noFill/>
                <a:miter lim="800000"/>
                <a:headEnd/>
                <a:tailEnd/>
              </a:ln>
              <a:effectLst/>
            </p:spPr>
            <p:txBody>
              <a:bodyPr wrap="none" lIns="92075" tIns="46038" rIns="92075" bIns="46038">
                <a:spAutoFit/>
              </a:bodyPr>
              <a:lstStyle/>
              <a:p>
                <a:r>
                  <a:rPr lang="en-US"/>
                  <a:t>12</a:t>
                </a:r>
                <a:endParaRPr lang="en-US" b="0"/>
              </a:p>
            </p:txBody>
          </p:sp>
          <p:sp>
            <p:nvSpPr>
              <p:cNvPr id="221240" name="Rectangle 56"/>
              <p:cNvSpPr>
                <a:spLocks noChangeArrowheads="1"/>
              </p:cNvSpPr>
              <p:nvPr/>
            </p:nvSpPr>
            <p:spPr bwMode="auto">
              <a:xfrm>
                <a:off x="3380" y="3044"/>
                <a:ext cx="383"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77</a:t>
                </a:r>
              </a:p>
            </p:txBody>
          </p:sp>
          <p:sp>
            <p:nvSpPr>
              <p:cNvPr id="221241" name="Rectangle 57"/>
              <p:cNvSpPr>
                <a:spLocks noChangeArrowheads="1"/>
              </p:cNvSpPr>
              <p:nvPr/>
            </p:nvSpPr>
            <p:spPr bwMode="auto">
              <a:xfrm>
                <a:off x="838" y="278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1242" name="Rectangle 58"/>
              <p:cNvSpPr>
                <a:spLocks noChangeArrowheads="1"/>
              </p:cNvSpPr>
              <p:nvPr/>
            </p:nvSpPr>
            <p:spPr bwMode="auto">
              <a:xfrm>
                <a:off x="4129" y="3044"/>
                <a:ext cx="490" cy="288"/>
              </a:xfrm>
              <a:prstGeom prst="rect">
                <a:avLst/>
              </a:prstGeom>
              <a:noFill/>
              <a:ln w="9525">
                <a:noFill/>
                <a:miter lim="800000"/>
                <a:headEnd/>
                <a:tailEnd/>
              </a:ln>
              <a:effectLst/>
            </p:spPr>
            <p:txBody>
              <a:bodyPr wrap="none" lIns="92075" tIns="46038" rIns="92075" bIns="46038">
                <a:spAutoFit/>
              </a:bodyPr>
              <a:lstStyle/>
              <a:p>
                <a:r>
                  <a:rPr lang="en-US"/>
                  <a:t> </a:t>
                </a:r>
                <a:r>
                  <a:rPr lang="en-US">
                    <a:solidFill>
                      <a:srgbClr val="FF0033"/>
                    </a:solidFill>
                  </a:rPr>
                  <a:t>101</a:t>
                </a:r>
              </a:p>
            </p:txBody>
          </p:sp>
        </p:grpSp>
        <p:sp>
          <p:nvSpPr>
            <p:cNvPr id="221263" name="Rectangle 79"/>
            <p:cNvSpPr>
              <a:spLocks noChangeArrowheads="1"/>
            </p:cNvSpPr>
            <p:nvPr/>
          </p:nvSpPr>
          <p:spPr bwMode="auto">
            <a:xfrm>
              <a:off x="937" y="3059"/>
              <a:ext cx="1283" cy="291"/>
            </a:xfrm>
            <a:prstGeom prst="rect">
              <a:avLst/>
            </a:prstGeom>
            <a:noFill/>
            <a:ln w="76200">
              <a:solidFill>
                <a:srgbClr val="00CCFF"/>
              </a:solidFill>
              <a:miter lim="800000"/>
              <a:headEnd type="none" w="sm" len="sm"/>
              <a:tailEnd type="none" w="sm" len="sm"/>
            </a:ln>
            <a:effectLst/>
          </p:spPr>
          <p:txBody>
            <a:bodyPr wrap="none" anchor="ctr"/>
            <a:lstStyle/>
            <a:p>
              <a:endParaRPr lang="en-US"/>
            </a:p>
          </p:txBody>
        </p:sp>
      </p:grpSp>
      <p:sp>
        <p:nvSpPr>
          <p:cNvPr id="221267" name="Rectangle 83"/>
          <p:cNvSpPr>
            <a:spLocks noChangeArrowheads="1"/>
          </p:cNvSpPr>
          <p:nvPr/>
        </p:nvSpPr>
        <p:spPr bwMode="auto">
          <a:xfrm>
            <a:off x="1065213" y="2108200"/>
            <a:ext cx="6518275" cy="461963"/>
          </a:xfrm>
          <a:prstGeom prst="rect">
            <a:avLst/>
          </a:prstGeom>
          <a:noFill/>
          <a:ln w="76200">
            <a:solidFill>
              <a:srgbClr val="00CCFF"/>
            </a:solidFill>
            <a:miter lim="800000"/>
            <a:headEnd type="none" w="sm" len="sm"/>
            <a:tailEnd type="none" w="sm" len="sm"/>
          </a:ln>
          <a:effectLst/>
        </p:spPr>
        <p:txBody>
          <a:bodyPr wrap="none" anchor="ctr"/>
          <a:lstStyle/>
          <a:p>
            <a:endParaRPr lang="en-US"/>
          </a:p>
        </p:txBody>
      </p:sp>
      <p:sp>
        <p:nvSpPr>
          <p:cNvPr id="82" name="TextBox 81"/>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en-US"/>
              <a:t>Already Sorted Collections?</a:t>
            </a:r>
          </a:p>
        </p:txBody>
      </p:sp>
      <p:sp>
        <p:nvSpPr>
          <p:cNvPr id="225283" name="Rectangle 3"/>
          <p:cNvSpPr>
            <a:spLocks noGrp="1" noChangeArrowheads="1"/>
          </p:cNvSpPr>
          <p:nvPr>
            <p:ph type="body" idx="1"/>
          </p:nvPr>
        </p:nvSpPr>
        <p:spPr>
          <a:xfrm>
            <a:off x="685800" y="1752600"/>
            <a:ext cx="7772400" cy="4343400"/>
          </a:xfrm>
        </p:spPr>
        <p:txBody>
          <a:bodyPr/>
          <a:lstStyle/>
          <a:p>
            <a:r>
              <a:rPr lang="en-US" b="1"/>
              <a:t>What if the collection was already sorted?</a:t>
            </a:r>
          </a:p>
          <a:p>
            <a:r>
              <a:rPr lang="en-US" b="1"/>
              <a:t>What if only a few elements were out of place and after a couple of “bubble ups,” the collection was sorted?</a:t>
            </a:r>
          </a:p>
          <a:p>
            <a:endParaRPr lang="en-US" b="1"/>
          </a:p>
          <a:p>
            <a:r>
              <a:rPr lang="en-US" b="1"/>
              <a:t>We want to be able to </a:t>
            </a:r>
            <a:r>
              <a:rPr lang="en-US" b="1">
                <a:solidFill>
                  <a:srgbClr val="3333FF"/>
                </a:solidFill>
              </a:rPr>
              <a:t>detect this </a:t>
            </a:r>
            <a:br>
              <a:rPr lang="en-US" b="1">
                <a:solidFill>
                  <a:srgbClr val="3333FF"/>
                </a:solidFill>
              </a:rPr>
            </a:br>
            <a:r>
              <a:rPr lang="en-US" b="1">
                <a:solidFill>
                  <a:srgbClr val="3333FF"/>
                </a:solidFill>
              </a:rPr>
              <a:t>and “stop early”!</a:t>
            </a:r>
          </a:p>
        </p:txBody>
      </p:sp>
      <p:grpSp>
        <p:nvGrpSpPr>
          <p:cNvPr id="2" name="Group 4"/>
          <p:cNvGrpSpPr>
            <a:grpSpLocks/>
          </p:cNvGrpSpPr>
          <p:nvPr/>
        </p:nvGrpSpPr>
        <p:grpSpPr bwMode="auto">
          <a:xfrm>
            <a:off x="1293813" y="4705350"/>
            <a:ext cx="6518275" cy="882650"/>
            <a:chOff x="641" y="3361"/>
            <a:chExt cx="4106" cy="556"/>
          </a:xfrm>
        </p:grpSpPr>
        <p:sp>
          <p:nvSpPr>
            <p:cNvPr id="225285" name="Rectangle 5"/>
            <p:cNvSpPr>
              <a:spLocks noChangeArrowheads="1"/>
            </p:cNvSpPr>
            <p:nvPr/>
          </p:nvSpPr>
          <p:spPr bwMode="auto">
            <a:xfrm>
              <a:off x="641" y="3621"/>
              <a:ext cx="4106" cy="292"/>
            </a:xfrm>
            <a:prstGeom prst="rect">
              <a:avLst/>
            </a:prstGeom>
            <a:noFill/>
            <a:ln w="38100">
              <a:solidFill>
                <a:schemeClr val="tx1"/>
              </a:solidFill>
              <a:miter lim="800000"/>
              <a:headEnd/>
              <a:tailEnd/>
            </a:ln>
            <a:effectLst/>
          </p:spPr>
          <p:txBody>
            <a:bodyPr wrap="none" anchor="ctr"/>
            <a:lstStyle/>
            <a:p>
              <a:endParaRPr lang="en-US"/>
            </a:p>
          </p:txBody>
        </p:sp>
        <p:sp>
          <p:nvSpPr>
            <p:cNvPr id="225286" name="Line 6"/>
            <p:cNvSpPr>
              <a:spLocks noChangeShapeType="1"/>
            </p:cNvSpPr>
            <p:nvPr/>
          </p:nvSpPr>
          <p:spPr bwMode="auto">
            <a:xfrm>
              <a:off x="1277" y="3619"/>
              <a:ext cx="0" cy="291"/>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5287" name="Line 7"/>
            <p:cNvSpPr>
              <a:spLocks noChangeShapeType="1"/>
            </p:cNvSpPr>
            <p:nvPr/>
          </p:nvSpPr>
          <p:spPr bwMode="auto">
            <a:xfrm>
              <a:off x="1918"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5288" name="Line 8"/>
            <p:cNvSpPr>
              <a:spLocks noChangeShapeType="1"/>
            </p:cNvSpPr>
            <p:nvPr/>
          </p:nvSpPr>
          <p:spPr bwMode="auto">
            <a:xfrm>
              <a:off x="2572"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5289" name="Line 9"/>
            <p:cNvSpPr>
              <a:spLocks noChangeShapeType="1"/>
            </p:cNvSpPr>
            <p:nvPr/>
          </p:nvSpPr>
          <p:spPr bwMode="auto">
            <a:xfrm>
              <a:off x="3271" y="3619"/>
              <a:ext cx="0" cy="29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5290" name="Line 10"/>
            <p:cNvSpPr>
              <a:spLocks noChangeShapeType="1"/>
            </p:cNvSpPr>
            <p:nvPr/>
          </p:nvSpPr>
          <p:spPr bwMode="auto">
            <a:xfrm>
              <a:off x="3998" y="3624"/>
              <a:ext cx="0" cy="286"/>
            </a:xfrm>
            <a:prstGeom prst="line">
              <a:avLst/>
            </a:prstGeom>
            <a:noFill/>
            <a:ln w="38100">
              <a:solidFill>
                <a:schemeClr val="tx1"/>
              </a:solidFill>
              <a:round/>
              <a:headEnd type="none" w="sm" len="sm"/>
              <a:tailEnd type="none" w="sm" len="sm"/>
            </a:ln>
            <a:effectLst/>
          </p:spPr>
          <p:txBody>
            <a:bodyPr wrap="none" anchor="ctr"/>
            <a:lstStyle/>
            <a:p>
              <a:endParaRPr lang="en-US"/>
            </a:p>
          </p:txBody>
        </p:sp>
        <p:sp>
          <p:nvSpPr>
            <p:cNvPr id="225291" name="Rectangle 11"/>
            <p:cNvSpPr>
              <a:spLocks noChangeArrowheads="1"/>
            </p:cNvSpPr>
            <p:nvPr/>
          </p:nvSpPr>
          <p:spPr bwMode="auto">
            <a:xfrm>
              <a:off x="2723" y="3624"/>
              <a:ext cx="330" cy="288"/>
            </a:xfrm>
            <a:prstGeom prst="rect">
              <a:avLst/>
            </a:prstGeom>
            <a:noFill/>
            <a:ln w="9525">
              <a:noFill/>
              <a:miter lim="800000"/>
              <a:headEnd/>
              <a:tailEnd/>
            </a:ln>
            <a:effectLst/>
          </p:spPr>
          <p:txBody>
            <a:bodyPr wrap="none" lIns="92075" tIns="46038" rIns="92075" bIns="46038">
              <a:spAutoFit/>
            </a:bodyPr>
            <a:lstStyle/>
            <a:p>
              <a:r>
                <a:rPr lang="en-US"/>
                <a:t>42</a:t>
              </a:r>
              <a:endParaRPr lang="en-US" b="0"/>
            </a:p>
          </p:txBody>
        </p:sp>
        <p:sp>
          <p:nvSpPr>
            <p:cNvPr id="225292" name="Rectangle 12"/>
            <p:cNvSpPr>
              <a:spLocks noChangeArrowheads="1"/>
            </p:cNvSpPr>
            <p:nvPr/>
          </p:nvSpPr>
          <p:spPr bwMode="auto">
            <a:xfrm>
              <a:off x="2039" y="3629"/>
              <a:ext cx="383" cy="288"/>
            </a:xfrm>
            <a:prstGeom prst="rect">
              <a:avLst/>
            </a:prstGeom>
            <a:noFill/>
            <a:ln w="9525">
              <a:noFill/>
              <a:miter lim="800000"/>
              <a:headEnd/>
              <a:tailEnd/>
            </a:ln>
            <a:effectLst/>
          </p:spPr>
          <p:txBody>
            <a:bodyPr wrap="none" lIns="92075" tIns="46038" rIns="92075" bIns="46038">
              <a:spAutoFit/>
            </a:bodyPr>
            <a:lstStyle/>
            <a:p>
              <a:r>
                <a:rPr lang="en-US"/>
                <a:t> 35</a:t>
              </a:r>
              <a:endParaRPr lang="en-US" b="0"/>
            </a:p>
          </p:txBody>
        </p:sp>
        <p:sp>
          <p:nvSpPr>
            <p:cNvPr id="225293" name="Rectangle 13"/>
            <p:cNvSpPr>
              <a:spLocks noChangeArrowheads="1"/>
            </p:cNvSpPr>
            <p:nvPr/>
          </p:nvSpPr>
          <p:spPr bwMode="auto">
            <a:xfrm>
              <a:off x="1355" y="3629"/>
              <a:ext cx="383" cy="288"/>
            </a:xfrm>
            <a:prstGeom prst="rect">
              <a:avLst/>
            </a:prstGeom>
            <a:noFill/>
            <a:ln w="9525">
              <a:noFill/>
              <a:miter lim="800000"/>
              <a:headEnd/>
              <a:tailEnd/>
            </a:ln>
            <a:effectLst/>
          </p:spPr>
          <p:txBody>
            <a:bodyPr wrap="none" lIns="92075" tIns="46038" rIns="92075" bIns="46038">
              <a:spAutoFit/>
            </a:bodyPr>
            <a:lstStyle/>
            <a:p>
              <a:r>
                <a:rPr lang="en-US"/>
                <a:t> 12</a:t>
              </a:r>
              <a:endParaRPr lang="en-US" b="0"/>
            </a:p>
          </p:txBody>
        </p:sp>
        <p:sp>
          <p:nvSpPr>
            <p:cNvPr id="225294" name="Rectangle 14"/>
            <p:cNvSpPr>
              <a:spLocks noChangeArrowheads="1"/>
            </p:cNvSpPr>
            <p:nvPr/>
          </p:nvSpPr>
          <p:spPr bwMode="auto">
            <a:xfrm>
              <a:off x="745" y="3626"/>
              <a:ext cx="276" cy="288"/>
            </a:xfrm>
            <a:prstGeom prst="rect">
              <a:avLst/>
            </a:prstGeom>
            <a:noFill/>
            <a:ln w="9525">
              <a:noFill/>
              <a:miter lim="800000"/>
              <a:headEnd/>
              <a:tailEnd/>
            </a:ln>
            <a:effectLst/>
          </p:spPr>
          <p:txBody>
            <a:bodyPr wrap="none" lIns="92075" tIns="46038" rIns="92075" bIns="46038">
              <a:spAutoFit/>
            </a:bodyPr>
            <a:lstStyle/>
            <a:p>
              <a:r>
                <a:rPr lang="en-US"/>
                <a:t> 5</a:t>
              </a:r>
              <a:endParaRPr lang="en-US" b="0"/>
            </a:p>
          </p:txBody>
        </p:sp>
        <p:sp>
          <p:nvSpPr>
            <p:cNvPr id="225295" name="Rectangle 15"/>
            <p:cNvSpPr>
              <a:spLocks noChangeArrowheads="1"/>
            </p:cNvSpPr>
            <p:nvPr/>
          </p:nvSpPr>
          <p:spPr bwMode="auto">
            <a:xfrm>
              <a:off x="3380" y="3624"/>
              <a:ext cx="383" cy="288"/>
            </a:xfrm>
            <a:prstGeom prst="rect">
              <a:avLst/>
            </a:prstGeom>
            <a:noFill/>
            <a:ln w="9525">
              <a:noFill/>
              <a:miter lim="800000"/>
              <a:headEnd/>
              <a:tailEnd/>
            </a:ln>
            <a:effectLst/>
          </p:spPr>
          <p:txBody>
            <a:bodyPr wrap="none" lIns="92075" tIns="46038" rIns="92075" bIns="46038">
              <a:spAutoFit/>
            </a:bodyPr>
            <a:lstStyle/>
            <a:p>
              <a:r>
                <a:rPr lang="en-US"/>
                <a:t> 77</a:t>
              </a:r>
            </a:p>
          </p:txBody>
        </p:sp>
        <p:sp>
          <p:nvSpPr>
            <p:cNvPr id="225296" name="Rectangle 16"/>
            <p:cNvSpPr>
              <a:spLocks noChangeArrowheads="1"/>
            </p:cNvSpPr>
            <p:nvPr/>
          </p:nvSpPr>
          <p:spPr bwMode="auto">
            <a:xfrm>
              <a:off x="838" y="3361"/>
              <a:ext cx="3620" cy="288"/>
            </a:xfrm>
            <a:prstGeom prst="rect">
              <a:avLst/>
            </a:prstGeom>
            <a:noFill/>
            <a:ln w="9525">
              <a:noFill/>
              <a:miter lim="800000"/>
              <a:headEnd/>
              <a:tailEnd/>
            </a:ln>
            <a:effectLst/>
          </p:spPr>
          <p:txBody>
            <a:bodyPr wrap="none" lIns="92075" tIns="46038" rIns="92075" bIns="46038">
              <a:spAutoFit/>
            </a:bodyPr>
            <a:lstStyle/>
            <a:p>
              <a:r>
                <a:rPr lang="en-US"/>
                <a:t>1          2          3          4            5            6</a:t>
              </a:r>
              <a:endParaRPr lang="en-US" b="0"/>
            </a:p>
          </p:txBody>
        </p:sp>
        <p:sp>
          <p:nvSpPr>
            <p:cNvPr id="225297" name="Rectangle 17"/>
            <p:cNvSpPr>
              <a:spLocks noChangeArrowheads="1"/>
            </p:cNvSpPr>
            <p:nvPr/>
          </p:nvSpPr>
          <p:spPr bwMode="auto">
            <a:xfrm>
              <a:off x="4129" y="3624"/>
              <a:ext cx="490" cy="288"/>
            </a:xfrm>
            <a:prstGeom prst="rect">
              <a:avLst/>
            </a:prstGeom>
            <a:noFill/>
            <a:ln w="9525">
              <a:noFill/>
              <a:miter lim="800000"/>
              <a:headEnd/>
              <a:tailEnd/>
            </a:ln>
            <a:effectLst/>
          </p:spPr>
          <p:txBody>
            <a:bodyPr wrap="none" lIns="92075" tIns="46038" rIns="92075" bIns="46038">
              <a:spAutoFit/>
            </a:bodyPr>
            <a:lstStyle/>
            <a:p>
              <a:r>
                <a:rPr lang="en-US"/>
                <a:t> 101</a:t>
              </a:r>
            </a:p>
          </p:txBody>
        </p:sp>
      </p:grpSp>
      <p:sp>
        <p:nvSpPr>
          <p:cNvPr id="18" name="TextBox 17"/>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r>
              <a:rPr lang="en-US"/>
              <a:t>An Animated Example</a:t>
            </a:r>
          </a:p>
        </p:txBody>
      </p:sp>
      <p:sp>
        <p:nvSpPr>
          <p:cNvPr id="227332" name="Text Box 4"/>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27333" name="Text Box 5"/>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27334" name="Text Box 6"/>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27335" name="Text Box 7"/>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27336" name="Text Box 8"/>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27337" name="Text Box 9"/>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27338" name="Text Box 10"/>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27339" name="Text Box 11"/>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27340" name="Text Box 12"/>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27341" name="Text Box 13"/>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27342" name="Text Box 14"/>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27343" name="Text Box 15"/>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27344" name="Text Box 16"/>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 </a:t>
            </a:r>
          </a:p>
        </p:txBody>
      </p:sp>
      <p:sp>
        <p:nvSpPr>
          <p:cNvPr id="227345" name="Text Box 17"/>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27346" name="Text Box 18"/>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sp>
        <p:nvSpPr>
          <p:cNvPr id="227347" name="Text Box 19"/>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27348" name="Text Box 20"/>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0" name="TextBox 19"/>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p:txBody>
          <a:bodyPr/>
          <a:lstStyle/>
          <a:p>
            <a:r>
              <a:rPr lang="en-US"/>
              <a:t>An Animated Example</a:t>
            </a:r>
          </a:p>
        </p:txBody>
      </p:sp>
      <p:sp>
        <p:nvSpPr>
          <p:cNvPr id="23040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040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040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040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040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040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040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041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041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041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041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041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041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1</a:t>
            </a:r>
          </a:p>
        </p:txBody>
      </p:sp>
      <p:sp>
        <p:nvSpPr>
          <p:cNvPr id="23041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041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38613"/>
            <a:ext cx="590550" cy="446087"/>
            <a:chOff x="1760" y="2424"/>
            <a:chExt cx="372" cy="502"/>
          </a:xfrm>
        </p:grpSpPr>
        <p:sp>
          <p:nvSpPr>
            <p:cNvPr id="23041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042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042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0423"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0424"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US"/>
              <a:t>An Animated Example</a:t>
            </a:r>
          </a:p>
        </p:txBody>
      </p:sp>
      <p:sp>
        <p:nvSpPr>
          <p:cNvPr id="23449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450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450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450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450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450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450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450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450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450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450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451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451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3451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451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38613"/>
            <a:ext cx="590550" cy="446087"/>
            <a:chOff x="1760" y="2424"/>
            <a:chExt cx="372" cy="502"/>
          </a:xfrm>
        </p:grpSpPr>
        <p:sp>
          <p:nvSpPr>
            <p:cNvPr id="23451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451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451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4519" name="Text Box 23"/>
          <p:cNvSpPr txBox="1">
            <a:spLocks noChangeArrowheads="1"/>
          </p:cNvSpPr>
          <p:nvPr/>
        </p:nvSpPr>
        <p:spPr bwMode="auto">
          <a:xfrm>
            <a:off x="192881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4520" name="Text Box 24"/>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4521" name="Text Box 25"/>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xfrm>
            <a:off x="1066800" y="0"/>
            <a:ext cx="7807680" cy="83820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sz="4900" dirty="0"/>
              <a:t>What is Sorting?</a:t>
            </a:r>
          </a:p>
        </p:txBody>
      </p:sp>
      <p:sp>
        <p:nvSpPr>
          <p:cNvPr id="4098" name="Rectangle 2"/>
          <p:cNvSpPr>
            <a:spLocks noGrp="1" noChangeArrowheads="1"/>
          </p:cNvSpPr>
          <p:nvPr>
            <p:ph type="subTitle" idx="4294967295"/>
          </p:nvPr>
        </p:nvSpPr>
        <p:spPr bwMode="auto">
          <a:xfrm>
            <a:off x="1066800" y="533400"/>
            <a:ext cx="7807680" cy="3710854"/>
          </a:xfrm>
          <a:prstGeom prst="rect">
            <a:avLst/>
          </a:prstGeom>
          <a:noFill/>
          <a:ln/>
        </p:spPr>
        <p:txBody>
          <a:bodyPr lIns="0" tIns="0" rIns="0" bIns="0"/>
          <a:lstStyle/>
          <a:p>
            <a:pPr marL="0" lvl="1" indent="0" algn="ctr">
              <a:buSzPct val="45000"/>
              <a:buNone/>
              <a:tabLst>
                <a:tab pos="0" algn="l"/>
                <a:tab pos="221763" algn="l"/>
                <a:tab pos="636489" algn="l"/>
                <a:tab pos="1051216" algn="l"/>
                <a:tab pos="1465942" algn="l"/>
                <a:tab pos="1880668" algn="l"/>
                <a:tab pos="2295394" algn="l"/>
                <a:tab pos="2710120" algn="l"/>
                <a:tab pos="3124846" algn="l"/>
                <a:tab pos="3539572" algn="l"/>
                <a:tab pos="3954298" algn="l"/>
                <a:tab pos="4369024" algn="l"/>
                <a:tab pos="4783751" algn="l"/>
                <a:tab pos="5198477" algn="l"/>
                <a:tab pos="5613203" algn="l"/>
                <a:tab pos="6027929" algn="l"/>
                <a:tab pos="6442655" algn="l"/>
                <a:tab pos="6857381" algn="l"/>
                <a:tab pos="7272107" algn="l"/>
                <a:tab pos="7686833" algn="l"/>
                <a:tab pos="8101560" algn="l"/>
              </a:tabLst>
            </a:pPr>
            <a:endParaRPr lang="en-GB" sz="2900" b="1" i="1" dirty="0">
              <a:latin typeface="Times New Roman" pitchFamily="18" charset="0"/>
            </a:endParaRPr>
          </a:p>
          <a:p>
            <a:pPr marL="0" lvl="1" indent="0">
              <a:buSzPct val="45000"/>
              <a:buNone/>
              <a:tabLst>
                <a:tab pos="0" algn="l"/>
                <a:tab pos="221763" algn="l"/>
                <a:tab pos="636489" algn="l"/>
                <a:tab pos="1051216" algn="l"/>
                <a:tab pos="1465942" algn="l"/>
                <a:tab pos="1880668" algn="l"/>
                <a:tab pos="2295394" algn="l"/>
                <a:tab pos="2710120" algn="l"/>
                <a:tab pos="3124846" algn="l"/>
                <a:tab pos="3539572" algn="l"/>
                <a:tab pos="3954298" algn="l"/>
                <a:tab pos="4369024" algn="l"/>
                <a:tab pos="4783751" algn="l"/>
                <a:tab pos="5198477" algn="l"/>
                <a:tab pos="5613203" algn="l"/>
                <a:tab pos="6027929" algn="l"/>
                <a:tab pos="6442655" algn="l"/>
                <a:tab pos="6857381" algn="l"/>
                <a:tab pos="7272107" algn="l"/>
                <a:tab pos="7686833" algn="l"/>
                <a:tab pos="8101560" algn="l"/>
              </a:tabLst>
            </a:pPr>
            <a:r>
              <a:rPr lang="en-GB" sz="3200" b="1" i="1" dirty="0">
                <a:latin typeface="Times New Roman" pitchFamily="18" charset="0"/>
              </a:rPr>
              <a:t>Sorting: an operation that segregates items into groups according to specified criterion. </a:t>
            </a:r>
          </a:p>
          <a:p>
            <a:pPr marL="0" lvl="1" indent="0">
              <a:buSzPct val="45000"/>
              <a:buNone/>
              <a:tabLst>
                <a:tab pos="0" algn="l"/>
                <a:tab pos="221763" algn="l"/>
                <a:tab pos="636489" algn="l"/>
                <a:tab pos="1051216" algn="l"/>
                <a:tab pos="1465942" algn="l"/>
                <a:tab pos="1880668" algn="l"/>
                <a:tab pos="2295394" algn="l"/>
                <a:tab pos="2710120" algn="l"/>
                <a:tab pos="3124846" algn="l"/>
                <a:tab pos="3539572" algn="l"/>
                <a:tab pos="3954298" algn="l"/>
                <a:tab pos="4369024" algn="l"/>
                <a:tab pos="4783751" algn="l"/>
                <a:tab pos="5198477" algn="l"/>
                <a:tab pos="5613203" algn="l"/>
                <a:tab pos="6027929" algn="l"/>
                <a:tab pos="6442655" algn="l"/>
                <a:tab pos="6857381" algn="l"/>
                <a:tab pos="7272107" algn="l"/>
                <a:tab pos="7686833" algn="l"/>
                <a:tab pos="8101560" algn="l"/>
              </a:tabLst>
            </a:pPr>
            <a:endParaRPr lang="en-GB" sz="2900" b="1" i="1" dirty="0">
              <a:latin typeface="Times New Roman" pitchFamily="18" charset="0"/>
            </a:endParaRPr>
          </a:p>
          <a:p>
            <a:pPr marL="0" lvl="1" indent="0">
              <a:buSzPct val="45000"/>
              <a:buNone/>
              <a:tabLst>
                <a:tab pos="0" algn="l"/>
                <a:tab pos="221763" algn="l"/>
                <a:tab pos="636489" algn="l"/>
                <a:tab pos="1051216" algn="l"/>
                <a:tab pos="1465942" algn="l"/>
                <a:tab pos="1880668" algn="l"/>
                <a:tab pos="2295394" algn="l"/>
                <a:tab pos="2710120" algn="l"/>
                <a:tab pos="3124846" algn="l"/>
                <a:tab pos="3539572" algn="l"/>
                <a:tab pos="3954298" algn="l"/>
                <a:tab pos="4369024" algn="l"/>
                <a:tab pos="4783751" algn="l"/>
                <a:tab pos="5198477" algn="l"/>
                <a:tab pos="5613203" algn="l"/>
                <a:tab pos="6027929" algn="l"/>
                <a:tab pos="6442655" algn="l"/>
                <a:tab pos="6857381" algn="l"/>
                <a:tab pos="7272107" algn="l"/>
                <a:tab pos="7686833" algn="l"/>
                <a:tab pos="8101560" algn="l"/>
              </a:tabLst>
            </a:pPr>
            <a:r>
              <a:rPr lang="en-GB" sz="2900" b="1" i="1" dirty="0">
                <a:latin typeface="Times New Roman" pitchFamily="18" charset="0"/>
              </a:rPr>
              <a:t>A = { 3 1 6 2 1 3 4 5 9 0 }</a:t>
            </a:r>
          </a:p>
          <a:p>
            <a:pPr marL="0" lvl="1" indent="0">
              <a:buSzPct val="45000"/>
              <a:buNone/>
              <a:tabLst>
                <a:tab pos="0" algn="l"/>
                <a:tab pos="221763" algn="l"/>
                <a:tab pos="636489" algn="l"/>
                <a:tab pos="1051216" algn="l"/>
                <a:tab pos="1465942" algn="l"/>
                <a:tab pos="1880668" algn="l"/>
                <a:tab pos="2295394" algn="l"/>
                <a:tab pos="2710120" algn="l"/>
                <a:tab pos="3124846" algn="l"/>
                <a:tab pos="3539572" algn="l"/>
                <a:tab pos="3954298" algn="l"/>
                <a:tab pos="4369024" algn="l"/>
                <a:tab pos="4783751" algn="l"/>
                <a:tab pos="5198477" algn="l"/>
                <a:tab pos="5613203" algn="l"/>
                <a:tab pos="6027929" algn="l"/>
                <a:tab pos="6442655" algn="l"/>
                <a:tab pos="6857381" algn="l"/>
                <a:tab pos="7272107" algn="l"/>
                <a:tab pos="7686833" algn="l"/>
                <a:tab pos="8101560" algn="l"/>
              </a:tabLst>
            </a:pPr>
            <a:r>
              <a:rPr lang="en-GB" sz="2900" b="1" i="1" dirty="0" smtClean="0">
                <a:latin typeface="Times New Roman" pitchFamily="18" charset="0"/>
              </a:rPr>
              <a:t>A </a:t>
            </a:r>
            <a:r>
              <a:rPr lang="en-GB" sz="2900" b="1" i="1" dirty="0">
                <a:latin typeface="Times New Roman" pitchFamily="18" charset="0"/>
              </a:rPr>
              <a:t>= { 0 1 1 2 3 3 4 5 6 9 }</a:t>
            </a:r>
          </a:p>
        </p:txBody>
      </p:sp>
      <p:sp>
        <p:nvSpPr>
          <p:cNvPr id="4" name="Rectangle 3"/>
          <p:cNvSpPr txBox="1">
            <a:spLocks noChangeArrowheads="1"/>
          </p:cNvSpPr>
          <p:nvPr/>
        </p:nvSpPr>
        <p:spPr>
          <a:xfrm>
            <a:off x="1066800" y="3733800"/>
            <a:ext cx="7772400" cy="3657600"/>
          </a:xfrm>
          <a:prstGeom prst="rect">
            <a:avLst/>
          </a:prstGeom>
        </p:spPr>
        <p:txBody>
          <a:bodyPr/>
          <a:lstStyle/>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Char char="n"/>
              <a:tabLst/>
              <a:defRPr/>
            </a:pPr>
            <a:endParaRPr kumimoji="0" lang="en-US" sz="28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Char char="n"/>
              <a:tabLst/>
              <a:defRPr/>
            </a:pPr>
            <a:r>
              <a:rPr kumimoji="0" lang="en-GB" sz="2800" b="0" i="0" u="none" strike="noStrike" kern="0" cap="none" spc="0" normalizeH="0" baseline="0" noProof="0" dirty="0" smtClean="0">
                <a:ln>
                  <a:noFill/>
                </a:ln>
                <a:solidFill>
                  <a:schemeClr val="tx1"/>
                </a:solidFill>
                <a:effectLst/>
                <a:uLnTx/>
                <a:uFillTx/>
                <a:latin typeface="+mn-lt"/>
                <a:ea typeface="+mn-ea"/>
                <a:cs typeface="+mn-cs"/>
              </a:rPr>
              <a:t>Arranging things into ascending or descending order is called sorting.</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Tx/>
              <a:buNone/>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i.e. Sorting is the process of arranging items in order.</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Tx/>
              <a:buNone/>
              <a:tabLst/>
              <a:defRPr/>
            </a:pPr>
            <a:r>
              <a:rPr kumimoji="0" lang="en-US" sz="2800" b="0" i="0" u="none" strike="noStrike" kern="0" cap="none" spc="0" normalizeH="0" baseline="0" noProof="0" dirty="0" smtClean="0">
                <a:ln>
                  <a:noFill/>
                </a:ln>
                <a:solidFill>
                  <a:schemeClr val="tx1"/>
                </a:solidFill>
                <a:effectLst/>
                <a:uLnTx/>
                <a:uFillTx/>
                <a:latin typeface="+mn-lt"/>
                <a:ea typeface="+mn-ea"/>
                <a:cs typeface="+mn-cs"/>
              </a:rPr>
              <a:t>   </a:t>
            </a:r>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lstStyle/>
          <a:p>
            <a:r>
              <a:rPr lang="en-US"/>
              <a:t>An Animated Example</a:t>
            </a:r>
          </a:p>
        </p:txBody>
      </p:sp>
      <p:sp>
        <p:nvSpPr>
          <p:cNvPr id="23142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142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142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3143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143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143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143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23</a:t>
            </a:r>
          </a:p>
        </p:txBody>
      </p:sp>
      <p:sp>
        <p:nvSpPr>
          <p:cNvPr id="23143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143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143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143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143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143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3144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144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38613"/>
            <a:ext cx="590550" cy="446087"/>
            <a:chOff x="1760" y="2424"/>
            <a:chExt cx="372" cy="502"/>
          </a:xfrm>
        </p:grpSpPr>
        <p:sp>
          <p:nvSpPr>
            <p:cNvPr id="23144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144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144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1446" name="Text Box 22"/>
          <p:cNvSpPr txBox="1">
            <a:spLocks noChangeArrowheads="1"/>
          </p:cNvSpPr>
          <p:nvPr/>
        </p:nvSpPr>
        <p:spPr bwMode="auto">
          <a:xfrm>
            <a:off x="192881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1447"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1448"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US"/>
              <a:t>An Animated Example</a:t>
            </a:r>
          </a:p>
        </p:txBody>
      </p:sp>
      <p:sp>
        <p:nvSpPr>
          <p:cNvPr id="23245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245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245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245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245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245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245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245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245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246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246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246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246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2</a:t>
            </a:r>
          </a:p>
        </p:txBody>
      </p:sp>
      <p:sp>
        <p:nvSpPr>
          <p:cNvPr id="23246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246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38613"/>
            <a:ext cx="590550" cy="446087"/>
            <a:chOff x="1760" y="2424"/>
            <a:chExt cx="372" cy="502"/>
          </a:xfrm>
        </p:grpSpPr>
        <p:sp>
          <p:nvSpPr>
            <p:cNvPr id="23246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246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246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2471"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2472"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en-US"/>
              <a:t>An Animated Example</a:t>
            </a:r>
          </a:p>
        </p:txBody>
      </p:sp>
      <p:sp>
        <p:nvSpPr>
          <p:cNvPr id="23347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347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347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347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347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348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348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348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348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348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348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348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348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3348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348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38613"/>
            <a:ext cx="590550" cy="446087"/>
            <a:chOff x="1760" y="2424"/>
            <a:chExt cx="372" cy="502"/>
          </a:xfrm>
        </p:grpSpPr>
        <p:sp>
          <p:nvSpPr>
            <p:cNvPr id="23349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349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349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3494" name="Text Box 22"/>
          <p:cNvSpPr txBox="1">
            <a:spLocks noChangeArrowheads="1"/>
          </p:cNvSpPr>
          <p:nvPr/>
        </p:nvSpPr>
        <p:spPr bwMode="auto">
          <a:xfrm>
            <a:off x="251618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3495"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3496"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en-US"/>
              <a:t>An Animated Example</a:t>
            </a:r>
          </a:p>
        </p:txBody>
      </p:sp>
      <p:sp>
        <p:nvSpPr>
          <p:cNvPr id="23552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552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3552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45</a:t>
            </a:r>
          </a:p>
        </p:txBody>
      </p:sp>
      <p:sp>
        <p:nvSpPr>
          <p:cNvPr id="23552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552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552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552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553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553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553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553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553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553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3553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553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38613"/>
            <a:ext cx="590550" cy="446087"/>
            <a:chOff x="1760" y="2424"/>
            <a:chExt cx="372" cy="502"/>
          </a:xfrm>
        </p:grpSpPr>
        <p:sp>
          <p:nvSpPr>
            <p:cNvPr id="23553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554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554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5542" name="Text Box 22"/>
          <p:cNvSpPr txBox="1">
            <a:spLocks noChangeArrowheads="1"/>
          </p:cNvSpPr>
          <p:nvPr/>
        </p:nvSpPr>
        <p:spPr bwMode="auto">
          <a:xfrm>
            <a:off x="251618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5543"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5544"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a:t>An Animated Example</a:t>
            </a:r>
          </a:p>
        </p:txBody>
      </p:sp>
      <p:sp>
        <p:nvSpPr>
          <p:cNvPr id="23654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654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654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655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655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655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655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655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655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655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655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655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655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23656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656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9463" y="4138613"/>
            <a:ext cx="590550" cy="446087"/>
            <a:chOff x="1760" y="2424"/>
            <a:chExt cx="372" cy="502"/>
          </a:xfrm>
        </p:grpSpPr>
        <p:sp>
          <p:nvSpPr>
            <p:cNvPr id="23656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656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656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6567"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6568"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p:txBody>
          <a:bodyPr/>
          <a:lstStyle/>
          <a:p>
            <a:r>
              <a:rPr lang="en-US"/>
              <a:t>An Animated Example</a:t>
            </a:r>
          </a:p>
        </p:txBody>
      </p:sp>
      <p:sp>
        <p:nvSpPr>
          <p:cNvPr id="23757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757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757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757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757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757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757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757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757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758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758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758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758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3758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758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9463" y="4138613"/>
            <a:ext cx="590550" cy="446087"/>
            <a:chOff x="1760" y="2424"/>
            <a:chExt cx="372" cy="502"/>
          </a:xfrm>
        </p:grpSpPr>
        <p:sp>
          <p:nvSpPr>
            <p:cNvPr id="23758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758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758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7590" name="Text Box 22"/>
          <p:cNvSpPr txBox="1">
            <a:spLocks noChangeArrowheads="1"/>
          </p:cNvSpPr>
          <p:nvPr/>
        </p:nvSpPr>
        <p:spPr bwMode="auto">
          <a:xfrm>
            <a:off x="310356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7591"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7592"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US"/>
              <a:t>An Animated Example</a:t>
            </a:r>
          </a:p>
        </p:txBody>
      </p:sp>
      <p:sp>
        <p:nvSpPr>
          <p:cNvPr id="23859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859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14</a:t>
            </a:r>
          </a:p>
        </p:txBody>
      </p:sp>
      <p:sp>
        <p:nvSpPr>
          <p:cNvPr id="23859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859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3859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860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860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860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860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860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860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860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860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3860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860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9463" y="4138613"/>
            <a:ext cx="590550" cy="446087"/>
            <a:chOff x="1760" y="2424"/>
            <a:chExt cx="372" cy="502"/>
          </a:xfrm>
        </p:grpSpPr>
        <p:sp>
          <p:nvSpPr>
            <p:cNvPr id="23861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861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861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8614" name="Text Box 22"/>
          <p:cNvSpPr txBox="1">
            <a:spLocks noChangeArrowheads="1"/>
          </p:cNvSpPr>
          <p:nvPr/>
        </p:nvSpPr>
        <p:spPr bwMode="auto">
          <a:xfrm>
            <a:off x="310356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38615"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8616"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lstStyle/>
          <a:p>
            <a:r>
              <a:rPr lang="en-US"/>
              <a:t>An Animated Example</a:t>
            </a:r>
          </a:p>
        </p:txBody>
      </p:sp>
      <p:sp>
        <p:nvSpPr>
          <p:cNvPr id="23961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3962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3962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3962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3962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3962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3962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3962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3962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3962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3962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3963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3963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3963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3963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5250" y="4138613"/>
            <a:ext cx="590550" cy="446087"/>
            <a:chOff x="1760" y="2424"/>
            <a:chExt cx="372" cy="502"/>
          </a:xfrm>
        </p:grpSpPr>
        <p:sp>
          <p:nvSpPr>
            <p:cNvPr id="23963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963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3963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39639"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39640"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US"/>
              <a:t>An Animated Example</a:t>
            </a:r>
          </a:p>
        </p:txBody>
      </p:sp>
      <p:sp>
        <p:nvSpPr>
          <p:cNvPr id="24064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4064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064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064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4064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4064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064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065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065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065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065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065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065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4065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065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5250" y="4138613"/>
            <a:ext cx="590550" cy="446087"/>
            <a:chOff x="1760" y="2424"/>
            <a:chExt cx="372" cy="502"/>
          </a:xfrm>
        </p:grpSpPr>
        <p:sp>
          <p:nvSpPr>
            <p:cNvPr id="24065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066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066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0662" name="Text Box 22"/>
          <p:cNvSpPr txBox="1">
            <a:spLocks noChangeArrowheads="1"/>
          </p:cNvSpPr>
          <p:nvPr/>
        </p:nvSpPr>
        <p:spPr bwMode="auto">
          <a:xfrm>
            <a:off x="369093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0663"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0664"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a:t>An Animated Example</a:t>
            </a:r>
          </a:p>
        </p:txBody>
      </p:sp>
      <p:sp>
        <p:nvSpPr>
          <p:cNvPr id="24166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4166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166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167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a:t>
            </a:r>
          </a:p>
        </p:txBody>
      </p:sp>
      <p:sp>
        <p:nvSpPr>
          <p:cNvPr id="24167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98</a:t>
            </a:r>
          </a:p>
        </p:txBody>
      </p:sp>
      <p:sp>
        <p:nvSpPr>
          <p:cNvPr id="24167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167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167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167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167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167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167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167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4168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168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5250" y="4138613"/>
            <a:ext cx="590550" cy="446087"/>
            <a:chOff x="1760" y="2424"/>
            <a:chExt cx="372" cy="502"/>
          </a:xfrm>
        </p:grpSpPr>
        <p:sp>
          <p:nvSpPr>
            <p:cNvPr id="24168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168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168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1686" name="Text Box 22"/>
          <p:cNvSpPr txBox="1">
            <a:spLocks noChangeArrowheads="1"/>
          </p:cNvSpPr>
          <p:nvPr/>
        </p:nvSpPr>
        <p:spPr bwMode="auto">
          <a:xfrm>
            <a:off x="369093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1687"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1688"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914400" y="228600"/>
            <a:ext cx="7803360" cy="114060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dirty="0"/>
              <a:t>Why Sort and Examples</a:t>
            </a:r>
          </a:p>
        </p:txBody>
      </p:sp>
      <p:sp>
        <p:nvSpPr>
          <p:cNvPr id="5122" name="Rectangle 2"/>
          <p:cNvSpPr>
            <a:spLocks noGrp="1" noChangeArrowheads="1"/>
          </p:cNvSpPr>
          <p:nvPr>
            <p:ph type="subTitle" idx="4294967295"/>
          </p:nvPr>
        </p:nvSpPr>
        <p:spPr bwMode="auto">
          <a:xfrm>
            <a:off x="914400" y="1600200"/>
            <a:ext cx="8229600" cy="4316134"/>
          </a:xfrm>
          <a:prstGeom prst="rect">
            <a:avLst/>
          </a:prstGeom>
          <a:noFill/>
          <a:ln/>
        </p:spPr>
        <p:txBody>
          <a:bodyPr lIns="0" tIns="0" rIns="0" bIns="0"/>
          <a:lstStyle/>
          <a:p>
            <a:pPr marL="732971" indent="-545769">
              <a:buClr>
                <a:srgbClr val="000000"/>
              </a:buClr>
              <a:buNone/>
              <a:tabLst>
                <a:tab pos="732971" algn="l"/>
                <a:tab pos="8002199" algn="l"/>
                <a:tab pos="8416925" algn="l"/>
                <a:tab pos="8533566" algn="l"/>
                <a:tab pos="8831651" algn="l"/>
                <a:tab pos="9121095" algn="l"/>
                <a:tab pos="9535821" algn="l"/>
              </a:tabLst>
            </a:pPr>
            <a:r>
              <a:rPr lang="en-GB" dirty="0">
                <a:latin typeface="Times New Roman" pitchFamily="18" charset="0"/>
              </a:rPr>
              <a:t>	</a:t>
            </a:r>
            <a:r>
              <a:rPr lang="en-GB" sz="4000" dirty="0">
                <a:latin typeface="Times New Roman" pitchFamily="18" charset="0"/>
              </a:rPr>
              <a:t>Consider</a:t>
            </a:r>
            <a:r>
              <a:rPr lang="en-GB" dirty="0">
                <a:latin typeface="Times New Roman" pitchFamily="18" charset="0"/>
              </a:rPr>
              <a:t>:</a:t>
            </a:r>
          </a:p>
          <a:p>
            <a:pPr marL="732971" indent="-545769">
              <a:buClr>
                <a:srgbClr val="000000"/>
              </a:buClr>
              <a:buNone/>
              <a:tabLst>
                <a:tab pos="732971" algn="l"/>
                <a:tab pos="8002199" algn="l"/>
                <a:tab pos="8416925" algn="l"/>
                <a:tab pos="8533566" algn="l"/>
                <a:tab pos="8831651" algn="l"/>
                <a:tab pos="9121095" algn="l"/>
                <a:tab pos="9535821" algn="l"/>
              </a:tabLst>
            </a:pPr>
            <a:endParaRPr lang="en-GB" dirty="0">
              <a:latin typeface="Times New Roman" pitchFamily="18" charset="0"/>
            </a:endParaRPr>
          </a:p>
          <a:p>
            <a:pPr marL="732971" indent="-545769">
              <a:buClr>
                <a:srgbClr val="000000"/>
              </a:buClr>
              <a:tabLst>
                <a:tab pos="732971" algn="l"/>
                <a:tab pos="8002199" algn="l"/>
                <a:tab pos="8416925" algn="l"/>
                <a:tab pos="8533566" algn="l"/>
                <a:tab pos="8831651" algn="l"/>
                <a:tab pos="9121095" algn="l"/>
                <a:tab pos="9535821" algn="l"/>
              </a:tabLst>
            </a:pPr>
            <a:r>
              <a:rPr lang="en-GB" dirty="0">
                <a:latin typeface="Times New Roman" pitchFamily="18" charset="0"/>
              </a:rPr>
              <a:t>Sorting Books in </a:t>
            </a:r>
            <a:r>
              <a:rPr lang="en-GB" dirty="0" smtClean="0">
                <a:latin typeface="Times New Roman" pitchFamily="18" charset="0"/>
              </a:rPr>
              <a:t>Library</a:t>
            </a:r>
            <a:endParaRPr lang="en-GB" dirty="0">
              <a:latin typeface="Times New Roman" pitchFamily="18" charset="0"/>
            </a:endParaRPr>
          </a:p>
          <a:p>
            <a:pPr marL="732971" indent="-545769">
              <a:buClr>
                <a:srgbClr val="000000"/>
              </a:buClr>
              <a:tabLst>
                <a:tab pos="732971" algn="l"/>
                <a:tab pos="8002199" algn="l"/>
                <a:tab pos="8416925" algn="l"/>
                <a:tab pos="8533566" algn="l"/>
                <a:tab pos="8831651" algn="l"/>
                <a:tab pos="9121095" algn="l"/>
                <a:tab pos="9535821" algn="l"/>
              </a:tabLst>
            </a:pPr>
            <a:r>
              <a:rPr lang="en-GB" dirty="0">
                <a:latin typeface="Times New Roman" pitchFamily="18" charset="0"/>
              </a:rPr>
              <a:t>Sorting Individuals by Height (Feet and Inches)</a:t>
            </a:r>
          </a:p>
          <a:p>
            <a:pPr marL="732971" indent="-545769">
              <a:buClr>
                <a:srgbClr val="000000"/>
              </a:buClr>
              <a:tabLst>
                <a:tab pos="732971" algn="l"/>
                <a:tab pos="8002199" algn="l"/>
                <a:tab pos="8416925" algn="l"/>
                <a:tab pos="8533566" algn="l"/>
                <a:tab pos="8831651" algn="l"/>
                <a:tab pos="9121095" algn="l"/>
                <a:tab pos="9535821" algn="l"/>
              </a:tabLst>
            </a:pPr>
            <a:r>
              <a:rPr lang="en-GB" dirty="0">
                <a:latin typeface="Times New Roman" pitchFamily="18" charset="0"/>
              </a:rPr>
              <a:t>Sorting Movies </a:t>
            </a:r>
            <a:r>
              <a:rPr lang="en-GB" dirty="0" smtClean="0">
                <a:latin typeface="Times New Roman" pitchFamily="18" charset="0"/>
              </a:rPr>
              <a:t>(</a:t>
            </a:r>
            <a:r>
              <a:rPr lang="en-GB" dirty="0">
                <a:latin typeface="Times New Roman" pitchFamily="18" charset="0"/>
              </a:rPr>
              <a:t>Alphabetical)</a:t>
            </a:r>
          </a:p>
          <a:p>
            <a:pPr marL="732971" indent="-545769">
              <a:buClr>
                <a:srgbClr val="000000"/>
              </a:buClr>
              <a:tabLst>
                <a:tab pos="732971" algn="l"/>
                <a:tab pos="8002199" algn="l"/>
                <a:tab pos="8416925" algn="l"/>
                <a:tab pos="8533566" algn="l"/>
                <a:tab pos="8831651" algn="l"/>
                <a:tab pos="9121095" algn="l"/>
                <a:tab pos="9535821" algn="l"/>
              </a:tabLst>
            </a:pPr>
            <a:r>
              <a:rPr lang="en-GB" dirty="0">
                <a:latin typeface="Times New Roman" pitchFamily="18" charset="0"/>
              </a:rPr>
              <a:t>Sorting Numbers (Sequential)</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US"/>
              <a:t>An Animated Example</a:t>
            </a:r>
          </a:p>
        </p:txBody>
      </p:sp>
      <p:sp>
        <p:nvSpPr>
          <p:cNvPr id="24269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4269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269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269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269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98</a:t>
            </a:r>
          </a:p>
        </p:txBody>
      </p:sp>
      <p:sp>
        <p:nvSpPr>
          <p:cNvPr id="24269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269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269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269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270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270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270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270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4270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270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2625" y="4138613"/>
            <a:ext cx="590550" cy="446087"/>
            <a:chOff x="1760" y="2424"/>
            <a:chExt cx="372" cy="502"/>
          </a:xfrm>
        </p:grpSpPr>
        <p:sp>
          <p:nvSpPr>
            <p:cNvPr id="24270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270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270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2711"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2712"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t>An Animated Example</a:t>
            </a:r>
          </a:p>
        </p:txBody>
      </p:sp>
      <p:sp>
        <p:nvSpPr>
          <p:cNvPr id="24371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4371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371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371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371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98</a:t>
            </a:r>
          </a:p>
        </p:txBody>
      </p:sp>
      <p:sp>
        <p:nvSpPr>
          <p:cNvPr id="24372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372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372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372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372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372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372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372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4372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372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2625" y="4138613"/>
            <a:ext cx="590550" cy="446087"/>
            <a:chOff x="1760" y="2424"/>
            <a:chExt cx="372" cy="502"/>
          </a:xfrm>
        </p:grpSpPr>
        <p:sp>
          <p:nvSpPr>
            <p:cNvPr id="24373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373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373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3734" name="Text Box 22"/>
          <p:cNvSpPr txBox="1">
            <a:spLocks noChangeArrowheads="1"/>
          </p:cNvSpPr>
          <p:nvPr/>
        </p:nvSpPr>
        <p:spPr bwMode="auto">
          <a:xfrm>
            <a:off x="427831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3735"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3736"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a:t>An Animated Example</a:t>
            </a:r>
          </a:p>
        </p:txBody>
      </p:sp>
      <p:sp>
        <p:nvSpPr>
          <p:cNvPr id="24473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4474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474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474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474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67</a:t>
            </a:r>
          </a:p>
        </p:txBody>
      </p:sp>
      <p:sp>
        <p:nvSpPr>
          <p:cNvPr id="24474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474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474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474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474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474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475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475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4475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475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2625" y="4138613"/>
            <a:ext cx="590550" cy="446087"/>
            <a:chOff x="1760" y="2424"/>
            <a:chExt cx="372" cy="502"/>
          </a:xfrm>
        </p:grpSpPr>
        <p:sp>
          <p:nvSpPr>
            <p:cNvPr id="24475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475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475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4758" name="Text Box 22"/>
          <p:cNvSpPr txBox="1">
            <a:spLocks noChangeArrowheads="1"/>
          </p:cNvSpPr>
          <p:nvPr/>
        </p:nvSpPr>
        <p:spPr bwMode="auto">
          <a:xfrm>
            <a:off x="427831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4759"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4760"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a:t>An Animated Example</a:t>
            </a:r>
          </a:p>
        </p:txBody>
      </p:sp>
      <p:sp>
        <p:nvSpPr>
          <p:cNvPr id="24576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4576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576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576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576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4576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576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577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577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577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577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577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577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a:t>
            </a:r>
          </a:p>
        </p:txBody>
      </p:sp>
      <p:sp>
        <p:nvSpPr>
          <p:cNvPr id="24577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577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80000" y="4138613"/>
            <a:ext cx="590550" cy="446087"/>
            <a:chOff x="1760" y="2424"/>
            <a:chExt cx="372" cy="502"/>
          </a:xfrm>
        </p:grpSpPr>
        <p:sp>
          <p:nvSpPr>
            <p:cNvPr id="24577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578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578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5783"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5784"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a:t>An Animated Example</a:t>
            </a:r>
          </a:p>
        </p:txBody>
      </p:sp>
      <p:sp>
        <p:nvSpPr>
          <p:cNvPr id="24678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4678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678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679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679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4679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679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679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679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679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679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679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679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4680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680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80000" y="4138613"/>
            <a:ext cx="590550" cy="446087"/>
            <a:chOff x="1760" y="2424"/>
            <a:chExt cx="372" cy="502"/>
          </a:xfrm>
        </p:grpSpPr>
        <p:sp>
          <p:nvSpPr>
            <p:cNvPr id="24680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680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680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6806" name="Text Box 22"/>
          <p:cNvSpPr txBox="1">
            <a:spLocks noChangeArrowheads="1"/>
          </p:cNvSpPr>
          <p:nvPr/>
        </p:nvSpPr>
        <p:spPr bwMode="auto">
          <a:xfrm>
            <a:off x="486568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6807"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6808"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a:t>An Animated Example</a:t>
            </a:r>
          </a:p>
        </p:txBody>
      </p:sp>
      <p:sp>
        <p:nvSpPr>
          <p:cNvPr id="24781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33</a:t>
            </a:r>
          </a:p>
        </p:txBody>
      </p:sp>
      <p:sp>
        <p:nvSpPr>
          <p:cNvPr id="24781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781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781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781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4781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4781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781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781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782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782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782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782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4782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782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80000" y="4138613"/>
            <a:ext cx="590550" cy="446087"/>
            <a:chOff x="1760" y="2424"/>
            <a:chExt cx="372" cy="502"/>
          </a:xfrm>
        </p:grpSpPr>
        <p:sp>
          <p:nvSpPr>
            <p:cNvPr id="24782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782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782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7830" name="Text Box 22"/>
          <p:cNvSpPr txBox="1">
            <a:spLocks noChangeArrowheads="1"/>
          </p:cNvSpPr>
          <p:nvPr/>
        </p:nvSpPr>
        <p:spPr bwMode="auto">
          <a:xfrm>
            <a:off x="4865688"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7831"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7832"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a:t>An Animated Example</a:t>
            </a:r>
          </a:p>
        </p:txBody>
      </p:sp>
      <p:sp>
        <p:nvSpPr>
          <p:cNvPr id="24883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883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883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883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883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4884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4884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884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884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884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884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884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884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7</a:t>
            </a:r>
          </a:p>
        </p:txBody>
      </p:sp>
      <p:sp>
        <p:nvSpPr>
          <p:cNvPr id="24884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884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670550" y="4138613"/>
            <a:ext cx="590550" cy="446087"/>
            <a:chOff x="1760" y="2424"/>
            <a:chExt cx="372" cy="502"/>
          </a:xfrm>
        </p:grpSpPr>
        <p:sp>
          <p:nvSpPr>
            <p:cNvPr id="24885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885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885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8855"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8856"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t>An Animated Example</a:t>
            </a:r>
          </a:p>
        </p:txBody>
      </p:sp>
      <p:sp>
        <p:nvSpPr>
          <p:cNvPr id="24985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4986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4986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4986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4986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4986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4986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4986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4986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4986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4986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4987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987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4987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4987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670550" y="4138613"/>
            <a:ext cx="590550" cy="446087"/>
            <a:chOff x="1760" y="2424"/>
            <a:chExt cx="372" cy="502"/>
          </a:xfrm>
        </p:grpSpPr>
        <p:sp>
          <p:nvSpPr>
            <p:cNvPr id="24987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987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4987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49878" name="Text Box 22"/>
          <p:cNvSpPr txBox="1">
            <a:spLocks noChangeArrowheads="1"/>
          </p:cNvSpPr>
          <p:nvPr/>
        </p:nvSpPr>
        <p:spPr bwMode="auto">
          <a:xfrm>
            <a:off x="545306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49879"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49880"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US"/>
              <a:t>An Animated Example</a:t>
            </a:r>
          </a:p>
        </p:txBody>
      </p:sp>
      <p:sp>
        <p:nvSpPr>
          <p:cNvPr id="25088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088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088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088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088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088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42</a:t>
            </a:r>
          </a:p>
        </p:txBody>
      </p:sp>
      <p:sp>
        <p:nvSpPr>
          <p:cNvPr id="25088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089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98</a:t>
            </a:r>
          </a:p>
        </p:txBody>
      </p:sp>
      <p:sp>
        <p:nvSpPr>
          <p:cNvPr id="25089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089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089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089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5089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7</a:t>
            </a:r>
          </a:p>
        </p:txBody>
      </p:sp>
      <p:sp>
        <p:nvSpPr>
          <p:cNvPr id="25089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089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670550" y="4138613"/>
            <a:ext cx="590550" cy="446087"/>
            <a:chOff x="1760" y="2424"/>
            <a:chExt cx="372" cy="502"/>
          </a:xfrm>
        </p:grpSpPr>
        <p:sp>
          <p:nvSpPr>
            <p:cNvPr id="25089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090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090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0902" name="Text Box 22"/>
          <p:cNvSpPr txBox="1">
            <a:spLocks noChangeArrowheads="1"/>
          </p:cNvSpPr>
          <p:nvPr/>
        </p:nvSpPr>
        <p:spPr bwMode="auto">
          <a:xfrm>
            <a:off x="5453063" y="3643313"/>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0903"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0904"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US"/>
              <a:t>After First Pass of Outer Loop</a:t>
            </a:r>
          </a:p>
        </p:txBody>
      </p:sp>
      <p:sp>
        <p:nvSpPr>
          <p:cNvPr id="25190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190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190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191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191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191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191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191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98</a:t>
            </a:r>
          </a:p>
        </p:txBody>
      </p:sp>
      <p:sp>
        <p:nvSpPr>
          <p:cNvPr id="25191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191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191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191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7</a:t>
            </a:r>
          </a:p>
        </p:txBody>
      </p:sp>
      <p:sp>
        <p:nvSpPr>
          <p:cNvPr id="25191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8</a:t>
            </a:r>
          </a:p>
        </p:txBody>
      </p:sp>
      <p:sp>
        <p:nvSpPr>
          <p:cNvPr id="25192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192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6254750" y="4138613"/>
            <a:ext cx="590550" cy="446087"/>
            <a:chOff x="1760" y="2424"/>
            <a:chExt cx="372" cy="502"/>
          </a:xfrm>
        </p:grpSpPr>
        <p:sp>
          <p:nvSpPr>
            <p:cNvPr id="25192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192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192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1927" name="Text Box 23"/>
          <p:cNvSpPr txBox="1">
            <a:spLocks noChangeArrowheads="1"/>
          </p:cNvSpPr>
          <p:nvPr/>
        </p:nvSpPr>
        <p:spPr bwMode="auto">
          <a:xfrm>
            <a:off x="3128963" y="2809875"/>
            <a:ext cx="4006850" cy="457200"/>
          </a:xfrm>
          <a:prstGeom prst="rect">
            <a:avLst/>
          </a:prstGeom>
          <a:noFill/>
          <a:ln w="12700">
            <a:noFill/>
            <a:miter lim="800000"/>
            <a:headEnd type="none" w="sm" len="sm"/>
            <a:tailEnd type="none" w="sm" len="sm"/>
          </a:ln>
          <a:effectLst/>
        </p:spPr>
        <p:txBody>
          <a:bodyPr wrap="none">
            <a:spAutoFit/>
          </a:bodyPr>
          <a:lstStyle/>
          <a:p>
            <a:r>
              <a:rPr lang="en-US">
                <a:solidFill>
                  <a:srgbClr val="3333FF"/>
                </a:solidFill>
              </a:rPr>
              <a:t>Finished first “Bubble Up”</a:t>
            </a:r>
          </a:p>
        </p:txBody>
      </p:sp>
      <p:sp>
        <p:nvSpPr>
          <p:cNvPr id="251928" name="Text Box 24"/>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1929" name="Text Box 25"/>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a:xfrm>
            <a:off x="914400" y="228600"/>
            <a:ext cx="7806240" cy="114348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dirty="0"/>
              <a:t>Types of Sorting Algorithms</a:t>
            </a:r>
          </a:p>
        </p:txBody>
      </p:sp>
      <p:sp>
        <p:nvSpPr>
          <p:cNvPr id="6146" name="Rectangle 2"/>
          <p:cNvSpPr>
            <a:spLocks noGrp="1" noChangeArrowheads="1"/>
          </p:cNvSpPr>
          <p:nvPr>
            <p:ph type="subTitle" idx="4294967295"/>
          </p:nvPr>
        </p:nvSpPr>
        <p:spPr bwMode="auto">
          <a:xfrm>
            <a:off x="1066800" y="1524000"/>
            <a:ext cx="7806240" cy="1650413"/>
          </a:xfrm>
          <a:prstGeom prst="rect">
            <a:avLst/>
          </a:prstGeom>
          <a:noFill/>
          <a:ln/>
        </p:spPr>
        <p:txBody>
          <a:bodyPr lIns="0" tIns="0" rIns="0" bIns="0"/>
          <a:lstStyle/>
          <a:p>
            <a:pPr marL="0"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a:p>
            <a:pPr marL="0" indent="0">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There are many, many different types of sorting algorithms, but the primary ones are: </a:t>
            </a:r>
          </a:p>
          <a:p>
            <a:pPr marL="0" indent="0">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p:txBody>
      </p:sp>
      <p:sp>
        <p:nvSpPr>
          <p:cNvPr id="6147" name="Text Box 3"/>
          <p:cNvSpPr txBox="1">
            <a:spLocks noChangeArrowheads="1"/>
          </p:cNvSpPr>
          <p:nvPr/>
        </p:nvSpPr>
        <p:spPr bwMode="auto">
          <a:xfrm>
            <a:off x="1371600" y="3581400"/>
            <a:ext cx="2939040" cy="2533194"/>
          </a:xfrm>
          <a:prstGeom prst="rect">
            <a:avLst/>
          </a:prstGeom>
          <a:noFill/>
          <a:ln w="9525">
            <a:noFill/>
            <a:miter lim="800000"/>
            <a:headEnd/>
            <a:tailEnd/>
          </a:ln>
        </p:spPr>
        <p:txBody>
          <a:bodyPr lIns="0" tIns="0" rIns="0" bIns="0">
            <a:spAutoFit/>
          </a:bodyPr>
          <a:lstStyle/>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Bubble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Selection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Insertion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Merge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Shell Sort </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Heap Sort</a:t>
            </a:r>
          </a:p>
        </p:txBody>
      </p:sp>
      <p:sp>
        <p:nvSpPr>
          <p:cNvPr id="6148" name="Text Box 4"/>
          <p:cNvSpPr txBox="1">
            <a:spLocks noChangeArrowheads="1"/>
          </p:cNvSpPr>
          <p:nvPr/>
        </p:nvSpPr>
        <p:spPr bwMode="auto">
          <a:xfrm>
            <a:off x="4495800" y="3581400"/>
            <a:ext cx="2939040" cy="1245149"/>
          </a:xfrm>
          <a:prstGeom prst="rect">
            <a:avLst/>
          </a:prstGeom>
          <a:noFill/>
          <a:ln w="9525">
            <a:noFill/>
            <a:miter lim="800000"/>
            <a:headEnd/>
            <a:tailEnd/>
          </a:ln>
        </p:spPr>
        <p:txBody>
          <a:bodyPr lIns="0" tIns="0" rIns="0" bIns="0">
            <a:spAutoFit/>
          </a:bodyPr>
          <a:lstStyle/>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Quick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Radix Sort</a:t>
            </a:r>
          </a:p>
          <a:p>
            <a:pPr marL="190083">
              <a:lnSpc>
                <a:spcPct val="93000"/>
              </a:lnSpc>
              <a:buClr>
                <a:srgbClr val="000000"/>
              </a:buClr>
              <a:buSzPct val="45000"/>
              <a:buFont typeface="StarSymbol" charset="0"/>
              <a:buChar char="●"/>
              <a:tabLst>
                <a:tab pos="190083" algn="l"/>
                <a:tab pos="604809" algn="l"/>
                <a:tab pos="1019535" algn="l"/>
                <a:tab pos="1434261" algn="l"/>
                <a:tab pos="1848987" algn="l"/>
                <a:tab pos="2263713" algn="l"/>
                <a:tab pos="2678440" algn="l"/>
                <a:tab pos="3093166" algn="l"/>
                <a:tab pos="3507892" algn="l"/>
                <a:tab pos="3922618" algn="l"/>
                <a:tab pos="4337344" algn="l"/>
                <a:tab pos="4752070" algn="l"/>
                <a:tab pos="5166796" algn="l"/>
                <a:tab pos="5581522" algn="l"/>
                <a:tab pos="5996248" algn="l"/>
                <a:tab pos="6410975" algn="l"/>
                <a:tab pos="6825701" algn="l"/>
                <a:tab pos="7240427" algn="l"/>
                <a:tab pos="7655153" algn="l"/>
                <a:tab pos="8069879" algn="l"/>
                <a:tab pos="8484605" algn="l"/>
              </a:tabLst>
            </a:pPr>
            <a:r>
              <a:rPr lang="en-GB" sz="2900" dirty="0">
                <a:ea typeface="Lucida Sans Unicode" pitchFamily="34" charset="0"/>
                <a:cs typeface="Lucida Sans Unicode" pitchFamily="34" charset="0"/>
              </a:rPr>
              <a:t> Swap Sort</a:t>
            </a:r>
          </a:p>
        </p:txBody>
      </p:sp>
      <p:sp>
        <p:nvSpPr>
          <p:cNvPr id="6" name="TextBox 5"/>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rand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US"/>
              <a:t>The Second “Bubble Up”</a:t>
            </a:r>
          </a:p>
        </p:txBody>
      </p:sp>
      <p:sp>
        <p:nvSpPr>
          <p:cNvPr id="25293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293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293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293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293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293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293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293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293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294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294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294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a:t>
            </a:r>
          </a:p>
        </p:txBody>
      </p:sp>
      <p:sp>
        <p:nvSpPr>
          <p:cNvPr id="25294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1</a:t>
            </a:r>
          </a:p>
        </p:txBody>
      </p:sp>
      <p:sp>
        <p:nvSpPr>
          <p:cNvPr id="25294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294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5294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294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294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2951" name="Text Box 23"/>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2952" name="Text Box 24"/>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en-US"/>
              <a:t>The Second “Bubble Up”</a:t>
            </a:r>
          </a:p>
        </p:txBody>
      </p:sp>
      <p:sp>
        <p:nvSpPr>
          <p:cNvPr id="25395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395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395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395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395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396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396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396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396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396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396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396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5396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5396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396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5397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397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397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397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397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53976" name="Text Box 24"/>
          <p:cNvSpPr txBox="1">
            <a:spLocks noChangeArrowheads="1"/>
          </p:cNvSpPr>
          <p:nvPr/>
        </p:nvSpPr>
        <p:spPr bwMode="auto">
          <a:xfrm>
            <a:off x="1695450"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US"/>
              <a:t>The Second “Bubble Up”</a:t>
            </a:r>
          </a:p>
        </p:txBody>
      </p:sp>
      <p:sp>
        <p:nvSpPr>
          <p:cNvPr id="25600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600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600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600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600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600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600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601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601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601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601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601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5601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2</a:t>
            </a:r>
          </a:p>
        </p:txBody>
      </p:sp>
      <p:sp>
        <p:nvSpPr>
          <p:cNvPr id="25601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601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5601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602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602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602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602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p:txBody>
          <a:bodyPr/>
          <a:lstStyle/>
          <a:p>
            <a:r>
              <a:rPr lang="en-US"/>
              <a:t>The Second “Bubble Up”</a:t>
            </a:r>
          </a:p>
        </p:txBody>
      </p:sp>
      <p:sp>
        <p:nvSpPr>
          <p:cNvPr id="25702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702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702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703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703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703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703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703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703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703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703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703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5703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5704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704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5704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704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704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704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704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57048" name="Text Box 24"/>
          <p:cNvSpPr txBox="1">
            <a:spLocks noChangeArrowheads="1"/>
          </p:cNvSpPr>
          <p:nvPr/>
        </p:nvSpPr>
        <p:spPr bwMode="auto">
          <a:xfrm>
            <a:off x="251618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p:txBody>
          <a:bodyPr/>
          <a:lstStyle/>
          <a:p>
            <a:r>
              <a:rPr lang="en-US"/>
              <a:t>The Second “Bubble Up”</a:t>
            </a:r>
          </a:p>
        </p:txBody>
      </p:sp>
      <p:sp>
        <p:nvSpPr>
          <p:cNvPr id="25805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805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45</a:t>
            </a:r>
          </a:p>
        </p:txBody>
      </p:sp>
      <p:sp>
        <p:nvSpPr>
          <p:cNvPr id="25805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14</a:t>
            </a:r>
          </a:p>
        </p:txBody>
      </p:sp>
      <p:sp>
        <p:nvSpPr>
          <p:cNvPr id="25805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805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805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805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805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805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806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806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806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5806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5806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806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5806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806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806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807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807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58072" name="Text Box 24"/>
          <p:cNvSpPr txBox="1">
            <a:spLocks noChangeArrowheads="1"/>
          </p:cNvSpPr>
          <p:nvPr/>
        </p:nvSpPr>
        <p:spPr bwMode="auto">
          <a:xfrm>
            <a:off x="251618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en-US"/>
              <a:t>The Second “Bubble Up”</a:t>
            </a:r>
          </a:p>
        </p:txBody>
      </p:sp>
      <p:sp>
        <p:nvSpPr>
          <p:cNvPr id="25907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5907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5907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5907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5907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5908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5908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5908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5908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5908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5908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5908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5908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25908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5908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7875" y="4152900"/>
            <a:ext cx="590550" cy="446088"/>
            <a:chOff x="1760" y="2424"/>
            <a:chExt cx="372" cy="502"/>
          </a:xfrm>
        </p:grpSpPr>
        <p:sp>
          <p:nvSpPr>
            <p:cNvPr id="25909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909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5909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5909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5909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r>
              <a:rPr lang="en-US"/>
              <a:t>The Second “Bubble Up”</a:t>
            </a:r>
          </a:p>
        </p:txBody>
      </p:sp>
      <p:sp>
        <p:nvSpPr>
          <p:cNvPr id="26009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010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010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010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010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010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010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010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010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010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010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011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011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6011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011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7875" y="4152900"/>
            <a:ext cx="590550" cy="446088"/>
            <a:chOff x="1760" y="2424"/>
            <a:chExt cx="372" cy="502"/>
          </a:xfrm>
        </p:grpSpPr>
        <p:sp>
          <p:nvSpPr>
            <p:cNvPr id="26011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011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011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011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011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60120" name="Text Box 24"/>
          <p:cNvSpPr txBox="1">
            <a:spLocks noChangeArrowheads="1"/>
          </p:cNvSpPr>
          <p:nvPr/>
        </p:nvSpPr>
        <p:spPr bwMode="auto">
          <a:xfrm>
            <a:off x="310356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p:txBody>
          <a:bodyPr/>
          <a:lstStyle/>
          <a:p>
            <a:r>
              <a:rPr lang="en-US"/>
              <a:t>The Second “Bubble Up”</a:t>
            </a:r>
          </a:p>
        </p:txBody>
      </p:sp>
      <p:sp>
        <p:nvSpPr>
          <p:cNvPr id="26112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112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a:t>
            </a:r>
          </a:p>
        </p:txBody>
      </p:sp>
      <p:sp>
        <p:nvSpPr>
          <p:cNvPr id="26112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112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45</a:t>
            </a:r>
          </a:p>
        </p:txBody>
      </p:sp>
      <p:sp>
        <p:nvSpPr>
          <p:cNvPr id="26112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112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112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113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113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113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113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113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113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6113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113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17875" y="4152900"/>
            <a:ext cx="590550" cy="446088"/>
            <a:chOff x="1760" y="2424"/>
            <a:chExt cx="372" cy="502"/>
          </a:xfrm>
        </p:grpSpPr>
        <p:sp>
          <p:nvSpPr>
            <p:cNvPr id="26113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114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114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114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114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61144" name="Text Box 24"/>
          <p:cNvSpPr txBox="1">
            <a:spLocks noChangeArrowheads="1"/>
          </p:cNvSpPr>
          <p:nvPr/>
        </p:nvSpPr>
        <p:spPr bwMode="auto">
          <a:xfrm>
            <a:off x="310356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p:txBody>
          <a:bodyPr/>
          <a:lstStyle/>
          <a:p>
            <a:r>
              <a:rPr lang="en-US"/>
              <a:t>The Second “Bubble Up”</a:t>
            </a:r>
          </a:p>
        </p:txBody>
      </p:sp>
      <p:sp>
        <p:nvSpPr>
          <p:cNvPr id="26214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214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214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215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215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215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215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215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215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215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215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215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215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6216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216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8425" y="4152900"/>
            <a:ext cx="590550" cy="446088"/>
            <a:chOff x="1760" y="2424"/>
            <a:chExt cx="372" cy="502"/>
          </a:xfrm>
        </p:grpSpPr>
        <p:sp>
          <p:nvSpPr>
            <p:cNvPr id="26216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216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216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216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216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p:txBody>
          <a:bodyPr/>
          <a:lstStyle/>
          <a:p>
            <a:r>
              <a:rPr lang="en-US"/>
              <a:t>The Second “Bubble Up”</a:t>
            </a:r>
          </a:p>
        </p:txBody>
      </p:sp>
      <p:sp>
        <p:nvSpPr>
          <p:cNvPr id="26317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317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317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317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317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317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317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317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317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318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318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318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318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6318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318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8425" y="4152900"/>
            <a:ext cx="590550" cy="446088"/>
            <a:chOff x="1760" y="2424"/>
            <a:chExt cx="372" cy="502"/>
          </a:xfrm>
        </p:grpSpPr>
        <p:sp>
          <p:nvSpPr>
            <p:cNvPr id="26318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318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318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319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319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63192" name="Text Box 24"/>
          <p:cNvSpPr txBox="1">
            <a:spLocks noChangeArrowheads="1"/>
          </p:cNvSpPr>
          <p:nvPr/>
        </p:nvSpPr>
        <p:spPr bwMode="auto">
          <a:xfrm>
            <a:off x="3481388"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838200" y="228600"/>
            <a:ext cx="7803360" cy="114060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dirty="0"/>
              <a:t>Review of Complexity</a:t>
            </a:r>
          </a:p>
        </p:txBody>
      </p:sp>
      <p:sp>
        <p:nvSpPr>
          <p:cNvPr id="7170" name="Rectangle 2"/>
          <p:cNvSpPr>
            <a:spLocks noGrp="1" noChangeArrowheads="1"/>
          </p:cNvSpPr>
          <p:nvPr>
            <p:ph type="subTitle" idx="4294967295"/>
          </p:nvPr>
        </p:nvSpPr>
        <p:spPr bwMode="auto">
          <a:xfrm>
            <a:off x="685800" y="1371600"/>
            <a:ext cx="7803360" cy="4316134"/>
          </a:xfrm>
          <a:prstGeom prst="rect">
            <a:avLst/>
          </a:prstGeom>
          <a:noFill/>
          <a:ln/>
        </p:spPr>
        <p:txBody>
          <a:bodyPr lIns="0" tIns="0" rIns="0" bIns="0"/>
          <a:lstStyle/>
          <a:p>
            <a:pPr marL="190083" indent="0" algn="ctr">
              <a:buClr>
                <a:srgbClr val="000000"/>
              </a:buClr>
              <a:buFont typeface="Arial" pitchFamily="34" charset="0"/>
              <a:buChar cha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smtClean="0">
                <a:latin typeface="Times New Roman" pitchFamily="18" charset="0"/>
              </a:rPr>
              <a:t>    Most </a:t>
            </a:r>
            <a:r>
              <a:rPr lang="en-GB" dirty="0">
                <a:latin typeface="Times New Roman" pitchFamily="18" charset="0"/>
              </a:rPr>
              <a:t>of the primary sorting algorithms run </a:t>
            </a:r>
            <a:r>
              <a:rPr lang="en-GB" dirty="0" smtClean="0">
                <a:latin typeface="Times New Roman" pitchFamily="18" charset="0"/>
              </a:rPr>
              <a:t>on different </a:t>
            </a:r>
            <a:r>
              <a:rPr lang="en-GB" dirty="0">
                <a:latin typeface="Times New Roman" pitchFamily="18" charset="0"/>
              </a:rPr>
              <a:t>space and time complexity. </a:t>
            </a:r>
          </a:p>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a:p>
            <a:pPr marL="190083" indent="0" algn="ctr">
              <a:buClr>
                <a:srgbClr val="000000"/>
              </a:buClr>
              <a:buFont typeface="Arial" pitchFamily="34" charset="0"/>
              <a:buChar cha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smtClean="0">
                <a:latin typeface="Times New Roman" pitchFamily="18" charset="0"/>
              </a:rPr>
              <a:t>	Time </a:t>
            </a:r>
            <a:r>
              <a:rPr lang="en-GB" dirty="0">
                <a:latin typeface="Times New Roman" pitchFamily="18" charset="0"/>
              </a:rPr>
              <a:t>Complexity is defined to be the time the computer takes to run a program </a:t>
            </a:r>
            <a:r>
              <a:rPr lang="en-GB" dirty="0" smtClean="0">
                <a:latin typeface="Times New Roman" pitchFamily="18" charset="0"/>
              </a:rPr>
              <a:t>  (or algorithm </a:t>
            </a:r>
            <a:r>
              <a:rPr lang="en-GB" dirty="0">
                <a:latin typeface="Times New Roman" pitchFamily="18" charset="0"/>
              </a:rPr>
              <a:t>in our case). </a:t>
            </a:r>
          </a:p>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a:p>
            <a:pPr marL="190083" indent="0" algn="ctr">
              <a:buClr>
                <a:srgbClr val="000000"/>
              </a:buClr>
              <a:buFont typeface="Arial" pitchFamily="34" charset="0"/>
              <a:buChar cha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smtClean="0">
                <a:latin typeface="Times New Roman" pitchFamily="18" charset="0"/>
              </a:rPr>
              <a:t> Space </a:t>
            </a:r>
            <a:r>
              <a:rPr lang="en-GB" dirty="0">
                <a:latin typeface="Times New Roman" pitchFamily="18" charset="0"/>
              </a:rPr>
              <a:t>complexity is defined to be the </a:t>
            </a:r>
            <a:r>
              <a:rPr lang="en-GB" dirty="0" smtClean="0">
                <a:latin typeface="Times New Roman" pitchFamily="18" charset="0"/>
              </a:rPr>
              <a:t>  	 	amount of </a:t>
            </a:r>
            <a:r>
              <a:rPr lang="en-GB" dirty="0">
                <a:latin typeface="Times New Roman" pitchFamily="18" charset="0"/>
              </a:rPr>
              <a:t>memory the computer needs </a:t>
            </a:r>
            <a:r>
              <a:rPr lang="en-GB" dirty="0" smtClean="0">
                <a:latin typeface="Times New Roman" pitchFamily="18" charset="0"/>
              </a:rPr>
              <a:t>to run </a:t>
            </a:r>
            <a:r>
              <a:rPr lang="en-GB" dirty="0">
                <a:latin typeface="Times New Roman" pitchFamily="18" charset="0"/>
              </a:rPr>
              <a:t>a program.</a:t>
            </a:r>
          </a:p>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spd="med"/>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p:txBody>
          <a:bodyPr/>
          <a:lstStyle/>
          <a:p>
            <a:r>
              <a:rPr lang="en-US"/>
              <a:t>The Second “Bubble Up”</a:t>
            </a:r>
          </a:p>
        </p:txBody>
      </p:sp>
      <p:sp>
        <p:nvSpPr>
          <p:cNvPr id="26419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419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419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419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419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420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420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420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420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420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420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420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420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6420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420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8975" y="4152900"/>
            <a:ext cx="590550" cy="446088"/>
            <a:chOff x="1760" y="2424"/>
            <a:chExt cx="372" cy="502"/>
          </a:xfrm>
        </p:grpSpPr>
        <p:sp>
          <p:nvSpPr>
            <p:cNvPr id="26421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421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421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421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421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p:txBody>
          <a:bodyPr/>
          <a:lstStyle/>
          <a:p>
            <a:r>
              <a:rPr lang="en-US"/>
              <a:t>The Second “Bubble Up”</a:t>
            </a:r>
          </a:p>
        </p:txBody>
      </p:sp>
      <p:sp>
        <p:nvSpPr>
          <p:cNvPr id="26521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6522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522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522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522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67</a:t>
            </a:r>
          </a:p>
        </p:txBody>
      </p:sp>
      <p:sp>
        <p:nvSpPr>
          <p:cNvPr id="26522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522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522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522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522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522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523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523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6523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523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8975" y="4152900"/>
            <a:ext cx="590550" cy="446088"/>
            <a:chOff x="1760" y="2424"/>
            <a:chExt cx="372" cy="502"/>
          </a:xfrm>
        </p:grpSpPr>
        <p:sp>
          <p:nvSpPr>
            <p:cNvPr id="26523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523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523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523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523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65240" name="Text Box 24"/>
          <p:cNvSpPr txBox="1">
            <a:spLocks noChangeArrowheads="1"/>
          </p:cNvSpPr>
          <p:nvPr/>
        </p:nvSpPr>
        <p:spPr bwMode="auto">
          <a:xfrm>
            <a:off x="4333875" y="3657600"/>
            <a:ext cx="1017588"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p:txBody>
          <a:bodyPr/>
          <a:lstStyle/>
          <a:p>
            <a:r>
              <a:rPr lang="en-US"/>
              <a:t>The Second “Bubble Up”</a:t>
            </a:r>
          </a:p>
        </p:txBody>
      </p:sp>
      <p:sp>
        <p:nvSpPr>
          <p:cNvPr id="26624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67</a:t>
            </a:r>
          </a:p>
        </p:txBody>
      </p:sp>
      <p:sp>
        <p:nvSpPr>
          <p:cNvPr id="26624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624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624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624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33</a:t>
            </a:r>
          </a:p>
        </p:txBody>
      </p:sp>
      <p:sp>
        <p:nvSpPr>
          <p:cNvPr id="26624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624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625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625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625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625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625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625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6625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625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8975" y="4152900"/>
            <a:ext cx="590550" cy="446088"/>
            <a:chOff x="1760" y="2424"/>
            <a:chExt cx="372" cy="502"/>
          </a:xfrm>
        </p:grpSpPr>
        <p:sp>
          <p:nvSpPr>
            <p:cNvPr id="26625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626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626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626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626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66264" name="Text Box 24"/>
          <p:cNvSpPr txBox="1">
            <a:spLocks noChangeArrowheads="1"/>
          </p:cNvSpPr>
          <p:nvPr/>
        </p:nvSpPr>
        <p:spPr bwMode="auto">
          <a:xfrm>
            <a:off x="4333875" y="3657600"/>
            <a:ext cx="1017588"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t>The Second “Bubble Up”</a:t>
            </a:r>
          </a:p>
        </p:txBody>
      </p:sp>
      <p:sp>
        <p:nvSpPr>
          <p:cNvPr id="26726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6726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726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727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727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6727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727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727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727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727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727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727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727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a:t>
            </a:r>
          </a:p>
        </p:txBody>
      </p:sp>
      <p:sp>
        <p:nvSpPr>
          <p:cNvPr id="26728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728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56188" y="4152900"/>
            <a:ext cx="590550" cy="446088"/>
            <a:chOff x="1760" y="2424"/>
            <a:chExt cx="372" cy="502"/>
          </a:xfrm>
        </p:grpSpPr>
        <p:sp>
          <p:nvSpPr>
            <p:cNvPr id="26728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728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728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728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728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US"/>
              <a:t>The Second “Bubble Up”</a:t>
            </a:r>
          </a:p>
        </p:txBody>
      </p:sp>
      <p:sp>
        <p:nvSpPr>
          <p:cNvPr id="26829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6829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829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829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829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6829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6829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829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829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830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830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830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830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830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830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56188" y="4152900"/>
            <a:ext cx="590550" cy="446088"/>
            <a:chOff x="1760" y="2424"/>
            <a:chExt cx="372" cy="502"/>
          </a:xfrm>
        </p:grpSpPr>
        <p:sp>
          <p:nvSpPr>
            <p:cNvPr id="26830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830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830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831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831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68312" name="Text Box 24"/>
          <p:cNvSpPr txBox="1">
            <a:spLocks noChangeArrowheads="1"/>
          </p:cNvSpPr>
          <p:nvPr/>
        </p:nvSpPr>
        <p:spPr bwMode="auto">
          <a:xfrm>
            <a:off x="4841875" y="3657600"/>
            <a:ext cx="1017588"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US"/>
              <a:t>The Second “Bubble Up”</a:t>
            </a:r>
          </a:p>
        </p:txBody>
      </p:sp>
      <p:sp>
        <p:nvSpPr>
          <p:cNvPr id="26931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42</a:t>
            </a:r>
          </a:p>
        </p:txBody>
      </p:sp>
      <p:sp>
        <p:nvSpPr>
          <p:cNvPr id="26931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6931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6931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6931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6932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67</a:t>
            </a:r>
          </a:p>
        </p:txBody>
      </p:sp>
      <p:sp>
        <p:nvSpPr>
          <p:cNvPr id="26932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6932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6932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6932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6932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6932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932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6</a:t>
            </a:r>
          </a:p>
        </p:txBody>
      </p:sp>
      <p:sp>
        <p:nvSpPr>
          <p:cNvPr id="26932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6932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56188" y="4152900"/>
            <a:ext cx="590550" cy="446088"/>
            <a:chOff x="1760" y="2424"/>
            <a:chExt cx="372" cy="502"/>
          </a:xfrm>
        </p:grpSpPr>
        <p:sp>
          <p:nvSpPr>
            <p:cNvPr id="26933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933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6933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6933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6933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69336" name="Text Box 24"/>
          <p:cNvSpPr txBox="1">
            <a:spLocks noChangeArrowheads="1"/>
          </p:cNvSpPr>
          <p:nvPr/>
        </p:nvSpPr>
        <p:spPr bwMode="auto">
          <a:xfrm>
            <a:off x="4841875" y="3657600"/>
            <a:ext cx="1017588"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en-US"/>
              <a:t>After Second Pass of Outer Loop</a:t>
            </a:r>
          </a:p>
        </p:txBody>
      </p:sp>
      <p:sp>
        <p:nvSpPr>
          <p:cNvPr id="27033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034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034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034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034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034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67</a:t>
            </a:r>
          </a:p>
        </p:txBody>
      </p:sp>
      <p:sp>
        <p:nvSpPr>
          <p:cNvPr id="27034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034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034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034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034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035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a:t>
            </a:r>
          </a:p>
        </p:txBody>
      </p:sp>
      <p:sp>
        <p:nvSpPr>
          <p:cNvPr id="27035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7</a:t>
            </a:r>
          </a:p>
        </p:txBody>
      </p:sp>
      <p:sp>
        <p:nvSpPr>
          <p:cNvPr id="27035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035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667375" y="4152900"/>
            <a:ext cx="590550" cy="446088"/>
            <a:chOff x="1760" y="2424"/>
            <a:chExt cx="372" cy="502"/>
          </a:xfrm>
        </p:grpSpPr>
        <p:sp>
          <p:nvSpPr>
            <p:cNvPr id="27035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035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035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035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035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70361" name="Text Box 25"/>
          <p:cNvSpPr txBox="1">
            <a:spLocks noChangeArrowheads="1"/>
          </p:cNvSpPr>
          <p:nvPr/>
        </p:nvSpPr>
        <p:spPr bwMode="auto">
          <a:xfrm>
            <a:off x="3128963" y="2809875"/>
            <a:ext cx="4497387" cy="457200"/>
          </a:xfrm>
          <a:prstGeom prst="rect">
            <a:avLst/>
          </a:prstGeom>
          <a:noFill/>
          <a:ln w="12700">
            <a:noFill/>
            <a:miter lim="800000"/>
            <a:headEnd type="none" w="sm" len="sm"/>
            <a:tailEnd type="none" w="sm" len="sm"/>
          </a:ln>
          <a:effectLst/>
        </p:spPr>
        <p:txBody>
          <a:bodyPr wrap="none">
            <a:spAutoFit/>
          </a:bodyPr>
          <a:lstStyle/>
          <a:p>
            <a:r>
              <a:rPr lang="en-US">
                <a:solidFill>
                  <a:srgbClr val="FF0033"/>
                </a:solidFill>
              </a:rPr>
              <a:t>Finished second “Bubble Up”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a:t>The Third “Bubble Up”</a:t>
            </a:r>
          </a:p>
        </p:txBody>
      </p:sp>
      <p:sp>
        <p:nvSpPr>
          <p:cNvPr id="27136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136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136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136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136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136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136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137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137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137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137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137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7137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1</a:t>
            </a:r>
          </a:p>
        </p:txBody>
      </p:sp>
      <p:sp>
        <p:nvSpPr>
          <p:cNvPr id="27137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137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7137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138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138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138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138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p:txBody>
          <a:bodyPr/>
          <a:lstStyle/>
          <a:p>
            <a:r>
              <a:rPr lang="en-US"/>
              <a:t>The Third “Bubble Up”</a:t>
            </a:r>
          </a:p>
        </p:txBody>
      </p:sp>
      <p:sp>
        <p:nvSpPr>
          <p:cNvPr id="27238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238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238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239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239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239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239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239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239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239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239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239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239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7240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240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7240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240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240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240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240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72408" name="Text Box 24"/>
          <p:cNvSpPr txBox="1">
            <a:spLocks noChangeArrowheads="1"/>
          </p:cNvSpPr>
          <p:nvPr/>
        </p:nvSpPr>
        <p:spPr bwMode="auto">
          <a:xfrm>
            <a:off x="19288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p:txBody>
          <a:bodyPr/>
          <a:lstStyle/>
          <a:p>
            <a:r>
              <a:rPr lang="en-US"/>
              <a:t>The Third “Bubble Up”</a:t>
            </a:r>
          </a:p>
        </p:txBody>
      </p:sp>
      <p:sp>
        <p:nvSpPr>
          <p:cNvPr id="27341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341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341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23</a:t>
            </a:r>
          </a:p>
        </p:txBody>
      </p:sp>
      <p:sp>
        <p:nvSpPr>
          <p:cNvPr id="27341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341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341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341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14</a:t>
            </a:r>
          </a:p>
        </p:txBody>
      </p:sp>
      <p:sp>
        <p:nvSpPr>
          <p:cNvPr id="27341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341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342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342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342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342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7342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342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7342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342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342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343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343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73432" name="Text Box 24"/>
          <p:cNvSpPr txBox="1">
            <a:spLocks noChangeArrowheads="1"/>
          </p:cNvSpPr>
          <p:nvPr/>
        </p:nvSpPr>
        <p:spPr bwMode="auto">
          <a:xfrm>
            <a:off x="19288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1340640" y="304800"/>
            <a:ext cx="7803360" cy="1140600"/>
          </a:xfrm>
          <a:ln/>
        </p:spPr>
        <p:txBody>
          <a:bodyPr/>
          <a:lstStyle/>
          <a:p>
            <a:pPr>
              <a:tabLst>
                <a:tab pos="0" algn="l"/>
                <a:tab pos="414726" algn="l"/>
                <a:tab pos="829452" algn="l"/>
                <a:tab pos="1244178" algn="l"/>
                <a:tab pos="1658904" algn="l"/>
                <a:tab pos="2073631" algn="l"/>
                <a:tab pos="2488357" algn="l"/>
                <a:tab pos="2903083" algn="l"/>
                <a:tab pos="3317809" algn="l"/>
                <a:tab pos="3732535" algn="l"/>
                <a:tab pos="4147261" algn="l"/>
                <a:tab pos="4561987" algn="l"/>
                <a:tab pos="4976713" algn="l"/>
                <a:tab pos="5391440" algn="l"/>
                <a:tab pos="5806166" algn="l"/>
                <a:tab pos="6220892" algn="l"/>
                <a:tab pos="6635618" algn="l"/>
                <a:tab pos="7050344" algn="l"/>
                <a:tab pos="7465070" algn="l"/>
                <a:tab pos="7879796" algn="l"/>
                <a:tab pos="8294522" algn="l"/>
              </a:tabLst>
            </a:pPr>
            <a:r>
              <a:rPr lang="en-GB" dirty="0"/>
              <a:t>Complexity (cont.)</a:t>
            </a:r>
          </a:p>
        </p:txBody>
      </p:sp>
      <p:sp>
        <p:nvSpPr>
          <p:cNvPr id="8194" name="Rectangle 2"/>
          <p:cNvSpPr>
            <a:spLocks noGrp="1" noChangeArrowheads="1"/>
          </p:cNvSpPr>
          <p:nvPr>
            <p:ph type="subTitle" idx="4294967295"/>
          </p:nvPr>
        </p:nvSpPr>
        <p:spPr bwMode="auto">
          <a:xfrm>
            <a:off x="1066800" y="1447800"/>
            <a:ext cx="7803360" cy="4316134"/>
          </a:xfrm>
          <a:prstGeom prst="rect">
            <a:avLst/>
          </a:prstGeom>
          <a:noFill/>
          <a:ln/>
        </p:spPr>
        <p:txBody>
          <a:bodyPr lIns="0" tIns="0" rIns="0" bIns="0"/>
          <a:lstStyle/>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Complexity in general, measures the algorithms efficiency in internal factors such as the time needed to run an algorithm. </a:t>
            </a:r>
          </a:p>
          <a:p>
            <a:pPr marL="190083" indent="0" algn="ctr">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endParaRPr lang="en-GB" dirty="0">
              <a:latin typeface="Times New Roman" pitchFamily="18" charset="0"/>
            </a:endParaRPr>
          </a:p>
          <a:p>
            <a:pPr marL="190083" indent="0">
              <a:buClr>
                <a:srgbClr val="000000"/>
              </a:buClr>
              <a:buNone/>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External Factors (not related to complexity):</a:t>
            </a:r>
          </a:p>
          <a:p>
            <a:pPr marL="190083" indent="0">
              <a:buClr>
                <a:srgbClr val="000000"/>
              </a:buCl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Size of the input of the algorithm</a:t>
            </a:r>
          </a:p>
          <a:p>
            <a:pPr marL="190083" indent="0">
              <a:buClr>
                <a:srgbClr val="000000"/>
              </a:buCl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Speed of the Computer</a:t>
            </a:r>
          </a:p>
          <a:p>
            <a:pPr marL="190083" indent="0">
              <a:buClr>
                <a:srgbClr val="000000"/>
              </a:buClr>
              <a:tabLst>
                <a:tab pos="190083" algn="l"/>
                <a:tab pos="411846" algn="l"/>
                <a:tab pos="826572" algn="l"/>
                <a:tab pos="1241298" algn="l"/>
                <a:tab pos="1656024" algn="l"/>
                <a:tab pos="2070751" algn="l"/>
                <a:tab pos="2485477" algn="l"/>
                <a:tab pos="2900203" algn="l"/>
                <a:tab pos="3314929" algn="l"/>
                <a:tab pos="3729655" algn="l"/>
                <a:tab pos="4144381" algn="l"/>
                <a:tab pos="4559107" algn="l"/>
                <a:tab pos="4973833" algn="l"/>
                <a:tab pos="5388560" algn="l"/>
                <a:tab pos="5803286" algn="l"/>
                <a:tab pos="6218012" algn="l"/>
                <a:tab pos="6632738" algn="l"/>
                <a:tab pos="7047464" algn="l"/>
                <a:tab pos="7462190" algn="l"/>
                <a:tab pos="7876916" algn="l"/>
                <a:tab pos="8291642" algn="l"/>
              </a:tabLst>
            </a:pPr>
            <a:r>
              <a:rPr lang="en-GB" dirty="0">
                <a:latin typeface="Times New Roman" pitchFamily="18" charset="0"/>
              </a:rPr>
              <a:t>Quality of the Compiler</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spd="med"/>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p:txBody>
          <a:bodyPr/>
          <a:lstStyle/>
          <a:p>
            <a:r>
              <a:rPr lang="en-US"/>
              <a:t>The Third “Bubble Up”</a:t>
            </a:r>
          </a:p>
        </p:txBody>
      </p:sp>
      <p:sp>
        <p:nvSpPr>
          <p:cNvPr id="27443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443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443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443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443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444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444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444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444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444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444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444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444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2</a:t>
            </a:r>
          </a:p>
        </p:txBody>
      </p:sp>
      <p:sp>
        <p:nvSpPr>
          <p:cNvPr id="27444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444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7445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445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445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445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445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p:txBody>
          <a:bodyPr/>
          <a:lstStyle/>
          <a:p>
            <a:r>
              <a:rPr lang="en-US"/>
              <a:t>The Third “Bubble Up”</a:t>
            </a:r>
          </a:p>
        </p:txBody>
      </p:sp>
      <p:sp>
        <p:nvSpPr>
          <p:cNvPr id="27545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546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546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546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546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546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546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546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546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546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546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547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547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7547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547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7547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547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547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547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547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75480" name="Text Box 24"/>
          <p:cNvSpPr txBox="1">
            <a:spLocks noChangeArrowheads="1"/>
          </p:cNvSpPr>
          <p:nvPr/>
        </p:nvSpPr>
        <p:spPr bwMode="auto">
          <a:xfrm>
            <a:off x="251618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p:txBody>
          <a:bodyPr/>
          <a:lstStyle/>
          <a:p>
            <a:r>
              <a:rPr lang="en-US"/>
              <a:t>The Third “Bubble Up”</a:t>
            </a:r>
          </a:p>
        </p:txBody>
      </p:sp>
      <p:sp>
        <p:nvSpPr>
          <p:cNvPr id="27648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648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23</a:t>
            </a:r>
          </a:p>
        </p:txBody>
      </p:sp>
      <p:sp>
        <p:nvSpPr>
          <p:cNvPr id="27648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a:t>
            </a:r>
          </a:p>
        </p:txBody>
      </p:sp>
      <p:sp>
        <p:nvSpPr>
          <p:cNvPr id="27648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648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648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648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649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649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649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649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649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649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7649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649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7649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650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650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650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650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76504" name="Text Box 24"/>
          <p:cNvSpPr txBox="1">
            <a:spLocks noChangeArrowheads="1"/>
          </p:cNvSpPr>
          <p:nvPr/>
        </p:nvSpPr>
        <p:spPr bwMode="auto">
          <a:xfrm>
            <a:off x="251618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p:txBody>
          <a:bodyPr/>
          <a:lstStyle/>
          <a:p>
            <a:r>
              <a:rPr lang="en-US"/>
              <a:t>The Third “Bubble Up”</a:t>
            </a:r>
          </a:p>
        </p:txBody>
      </p:sp>
      <p:sp>
        <p:nvSpPr>
          <p:cNvPr id="27750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750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750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751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751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751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751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751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751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751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751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751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751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27752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752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27752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752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752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752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752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t>The Third “Bubble Up”</a:t>
            </a:r>
          </a:p>
        </p:txBody>
      </p:sp>
      <p:sp>
        <p:nvSpPr>
          <p:cNvPr id="27853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853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853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853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853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853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853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853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853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854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854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854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854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7854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854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27854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854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854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855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855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78552" name="Text Box 24"/>
          <p:cNvSpPr txBox="1">
            <a:spLocks noChangeArrowheads="1"/>
          </p:cNvSpPr>
          <p:nvPr/>
        </p:nvSpPr>
        <p:spPr bwMode="auto">
          <a:xfrm>
            <a:off x="2859088"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p:txBody>
          <a:bodyPr/>
          <a:lstStyle/>
          <a:p>
            <a:r>
              <a:rPr lang="en-US"/>
              <a:t>The Third “Bubble Up”</a:t>
            </a:r>
          </a:p>
        </p:txBody>
      </p:sp>
      <p:sp>
        <p:nvSpPr>
          <p:cNvPr id="27955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7955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7955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7955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7955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7956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7956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7956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7956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7956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7956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7956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7956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7956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7956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14775" y="4152900"/>
            <a:ext cx="590550" cy="446088"/>
            <a:chOff x="1760" y="2424"/>
            <a:chExt cx="372" cy="502"/>
          </a:xfrm>
        </p:grpSpPr>
        <p:sp>
          <p:nvSpPr>
            <p:cNvPr id="27957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957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7957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7957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7957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p:txBody>
          <a:bodyPr/>
          <a:lstStyle/>
          <a:p>
            <a:r>
              <a:rPr lang="en-US"/>
              <a:t>The Third “Bubble Up”</a:t>
            </a:r>
          </a:p>
        </p:txBody>
      </p:sp>
      <p:sp>
        <p:nvSpPr>
          <p:cNvPr id="28057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8058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058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058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8058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33</a:t>
            </a:r>
          </a:p>
        </p:txBody>
      </p:sp>
      <p:sp>
        <p:nvSpPr>
          <p:cNvPr id="28058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058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058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058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058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058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059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059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8059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059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14775" y="4152900"/>
            <a:ext cx="590550" cy="446088"/>
            <a:chOff x="1760" y="2424"/>
            <a:chExt cx="372" cy="502"/>
          </a:xfrm>
        </p:grpSpPr>
        <p:sp>
          <p:nvSpPr>
            <p:cNvPr id="28059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059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059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059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059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80600" name="Text Box 24"/>
          <p:cNvSpPr txBox="1">
            <a:spLocks noChangeArrowheads="1"/>
          </p:cNvSpPr>
          <p:nvPr/>
        </p:nvSpPr>
        <p:spPr bwMode="auto">
          <a:xfrm>
            <a:off x="369093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t>The Third “Bubble Up”</a:t>
            </a:r>
          </a:p>
        </p:txBody>
      </p:sp>
      <p:sp>
        <p:nvSpPr>
          <p:cNvPr id="28160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8160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160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160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33</a:t>
            </a:r>
          </a:p>
        </p:txBody>
      </p:sp>
      <p:sp>
        <p:nvSpPr>
          <p:cNvPr id="28160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45</a:t>
            </a:r>
          </a:p>
        </p:txBody>
      </p:sp>
      <p:sp>
        <p:nvSpPr>
          <p:cNvPr id="28160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160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161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161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161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161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161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161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8161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161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14775" y="4152900"/>
            <a:ext cx="590550" cy="446088"/>
            <a:chOff x="1760" y="2424"/>
            <a:chExt cx="372" cy="502"/>
          </a:xfrm>
        </p:grpSpPr>
        <p:sp>
          <p:nvSpPr>
            <p:cNvPr id="28161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162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162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162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162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81624" name="Text Box 24"/>
          <p:cNvSpPr txBox="1">
            <a:spLocks noChangeArrowheads="1"/>
          </p:cNvSpPr>
          <p:nvPr/>
        </p:nvSpPr>
        <p:spPr bwMode="auto">
          <a:xfrm>
            <a:off x="3690938"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a:t>The Third “Bubble Up”</a:t>
            </a:r>
          </a:p>
        </p:txBody>
      </p:sp>
      <p:sp>
        <p:nvSpPr>
          <p:cNvPr id="28262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8262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262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263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263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45</a:t>
            </a:r>
          </a:p>
        </p:txBody>
      </p:sp>
      <p:sp>
        <p:nvSpPr>
          <p:cNvPr id="28263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263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263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263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263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263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263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263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8264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264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505325" y="4152900"/>
            <a:ext cx="590550" cy="446088"/>
            <a:chOff x="1760" y="2424"/>
            <a:chExt cx="372" cy="502"/>
          </a:xfrm>
        </p:grpSpPr>
        <p:sp>
          <p:nvSpPr>
            <p:cNvPr id="28264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264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264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264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264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The Third “Bubble Up”</a:t>
            </a:r>
          </a:p>
        </p:txBody>
      </p:sp>
      <p:sp>
        <p:nvSpPr>
          <p:cNvPr id="28365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42</a:t>
            </a:r>
          </a:p>
        </p:txBody>
      </p:sp>
      <p:sp>
        <p:nvSpPr>
          <p:cNvPr id="28365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365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365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365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45</a:t>
            </a:r>
          </a:p>
        </p:txBody>
      </p:sp>
      <p:sp>
        <p:nvSpPr>
          <p:cNvPr id="28365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365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365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365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366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366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366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366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366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366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505325" y="4152900"/>
            <a:ext cx="590550" cy="446088"/>
            <a:chOff x="1760" y="2424"/>
            <a:chExt cx="372" cy="502"/>
          </a:xfrm>
        </p:grpSpPr>
        <p:sp>
          <p:nvSpPr>
            <p:cNvPr id="28366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366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366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367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367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83672" name="Text Box 24"/>
          <p:cNvSpPr txBox="1">
            <a:spLocks noChangeArrowheads="1"/>
          </p:cNvSpPr>
          <p:nvPr/>
        </p:nvSpPr>
        <p:spPr bwMode="auto">
          <a:xfrm>
            <a:off x="42783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rtlCol="0">
            <a:normAutofit fontScale="90000"/>
          </a:bodyPr>
          <a:lstStyle/>
          <a:p>
            <a:pPr fontAlgn="auto">
              <a:spcAft>
                <a:spcPts val="0"/>
              </a:spcAft>
              <a:defRPr/>
            </a:pPr>
            <a:r>
              <a:rPr lang="en-US" sz="4000" b="1" u="sng" smtClean="0"/>
              <a:t>Some important factors that must be considered are:</a:t>
            </a:r>
            <a:r>
              <a:rPr lang="en-US" sz="4000" smtClean="0"/>
              <a:t> </a:t>
            </a:r>
          </a:p>
        </p:txBody>
      </p:sp>
      <p:sp>
        <p:nvSpPr>
          <p:cNvPr id="4099" name="Rectangle 3"/>
          <p:cNvSpPr>
            <a:spLocks noGrp="1" noChangeArrowheads="1"/>
          </p:cNvSpPr>
          <p:nvPr>
            <p:ph type="body" idx="1"/>
          </p:nvPr>
        </p:nvSpPr>
        <p:spPr/>
        <p:txBody>
          <a:bodyPr/>
          <a:lstStyle/>
          <a:p>
            <a:pPr>
              <a:lnSpc>
                <a:spcPct val="90000"/>
              </a:lnSpc>
            </a:pPr>
            <a:r>
              <a:rPr lang="en-US" sz="2800" b="1" u="sng" smtClean="0"/>
              <a:t>Speed</a:t>
            </a:r>
            <a:r>
              <a:rPr lang="en-US" sz="2800" smtClean="0"/>
              <a:t> : the simplest algorithms are O(N</a:t>
            </a:r>
            <a:r>
              <a:rPr lang="en-US" sz="2800" baseline="30000" smtClean="0"/>
              <a:t>2</a:t>
            </a:r>
            <a:r>
              <a:rPr lang="en-US" sz="2800" smtClean="0"/>
              <a:t>) while more advanced ones are O(N log N). No algorithm can make less than O(N log N) comparisons between keys.</a:t>
            </a:r>
          </a:p>
          <a:p>
            <a:pPr>
              <a:lnSpc>
                <a:spcPct val="90000"/>
              </a:lnSpc>
            </a:pPr>
            <a:endParaRPr lang="en-US" sz="2800" smtClean="0"/>
          </a:p>
          <a:p>
            <a:pPr>
              <a:lnSpc>
                <a:spcPct val="90000"/>
              </a:lnSpc>
            </a:pPr>
            <a:r>
              <a:rPr lang="en-US" sz="2800" b="1" u="sng" smtClean="0"/>
              <a:t>Storage </a:t>
            </a:r>
            <a:r>
              <a:rPr lang="en-US" sz="2800" smtClean="0"/>
              <a:t>: algorithms that sort in place are the best, needing memory O(N). Those are using linked list representation need extra N words of memory for references and those that work on a copy of the file needed O(2N).</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n-US"/>
              <a:t>The Third “Bubble Up”</a:t>
            </a:r>
          </a:p>
        </p:txBody>
      </p:sp>
      <p:sp>
        <p:nvSpPr>
          <p:cNvPr id="28467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45</a:t>
            </a:r>
          </a:p>
        </p:txBody>
      </p:sp>
      <p:sp>
        <p:nvSpPr>
          <p:cNvPr id="28467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467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467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467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42</a:t>
            </a:r>
          </a:p>
        </p:txBody>
      </p:sp>
      <p:sp>
        <p:nvSpPr>
          <p:cNvPr id="28468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468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468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468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468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468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468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468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5</a:t>
            </a:r>
          </a:p>
        </p:txBody>
      </p:sp>
      <p:sp>
        <p:nvSpPr>
          <p:cNvPr id="28468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468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505325" y="4152900"/>
            <a:ext cx="590550" cy="446088"/>
            <a:chOff x="1760" y="2424"/>
            <a:chExt cx="372" cy="502"/>
          </a:xfrm>
        </p:grpSpPr>
        <p:sp>
          <p:nvSpPr>
            <p:cNvPr id="28469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469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469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469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469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84696" name="Text Box 24"/>
          <p:cNvSpPr txBox="1">
            <a:spLocks noChangeArrowheads="1"/>
          </p:cNvSpPr>
          <p:nvPr/>
        </p:nvSpPr>
        <p:spPr bwMode="auto">
          <a:xfrm>
            <a:off x="42783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lstStyle/>
          <a:p>
            <a:r>
              <a:rPr lang="en-US"/>
              <a:t>After Third Pass of Outer Loop</a:t>
            </a:r>
          </a:p>
        </p:txBody>
      </p:sp>
      <p:sp>
        <p:nvSpPr>
          <p:cNvPr id="28569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45</a:t>
            </a:r>
          </a:p>
        </p:txBody>
      </p:sp>
      <p:sp>
        <p:nvSpPr>
          <p:cNvPr id="28570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570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570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570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8570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570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570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570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570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570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571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8571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6</a:t>
            </a:r>
          </a:p>
        </p:txBody>
      </p:sp>
      <p:sp>
        <p:nvSpPr>
          <p:cNvPr id="28571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571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5095875" y="4152900"/>
            <a:ext cx="590550" cy="446088"/>
            <a:chOff x="1760" y="2424"/>
            <a:chExt cx="372" cy="502"/>
          </a:xfrm>
        </p:grpSpPr>
        <p:sp>
          <p:nvSpPr>
            <p:cNvPr id="28571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571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571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571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571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85721" name="Text Box 25"/>
          <p:cNvSpPr txBox="1">
            <a:spLocks noChangeArrowheads="1"/>
          </p:cNvSpPr>
          <p:nvPr/>
        </p:nvSpPr>
        <p:spPr bwMode="auto">
          <a:xfrm>
            <a:off x="3128963" y="2809875"/>
            <a:ext cx="4106862" cy="457200"/>
          </a:xfrm>
          <a:prstGeom prst="rect">
            <a:avLst/>
          </a:prstGeom>
          <a:noFill/>
          <a:ln w="12700">
            <a:noFill/>
            <a:miter lim="800000"/>
            <a:headEnd type="none" w="sm" len="sm"/>
            <a:tailEnd type="none" w="sm" len="sm"/>
          </a:ln>
          <a:effectLst/>
        </p:spPr>
        <p:txBody>
          <a:bodyPr wrap="none">
            <a:spAutoFit/>
          </a:bodyPr>
          <a:lstStyle/>
          <a:p>
            <a:r>
              <a:rPr lang="en-US">
                <a:solidFill>
                  <a:srgbClr val="FF0033"/>
                </a:solidFill>
              </a:rPr>
              <a:t>Finished third “Bubble Up”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a:t>The Fourth “Bubble Up”</a:t>
            </a:r>
          </a:p>
        </p:txBody>
      </p:sp>
      <p:sp>
        <p:nvSpPr>
          <p:cNvPr id="28672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8672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672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672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672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8672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672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673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673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673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673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673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8673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1</a:t>
            </a:r>
          </a:p>
        </p:txBody>
      </p:sp>
      <p:sp>
        <p:nvSpPr>
          <p:cNvPr id="28673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673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8673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674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674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674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674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a:t>The Fourth “Bubble Up”</a:t>
            </a:r>
          </a:p>
        </p:txBody>
      </p:sp>
      <p:sp>
        <p:nvSpPr>
          <p:cNvPr id="28774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8774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774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775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775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8775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775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775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775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775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775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775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8775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8776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776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8776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776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776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776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776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87768" name="Text Box 24"/>
          <p:cNvSpPr txBox="1">
            <a:spLocks noChangeArrowheads="1"/>
          </p:cNvSpPr>
          <p:nvPr/>
        </p:nvSpPr>
        <p:spPr bwMode="auto">
          <a:xfrm>
            <a:off x="19288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n-US"/>
              <a:t>The Fourth “Bubble Up”</a:t>
            </a:r>
          </a:p>
        </p:txBody>
      </p:sp>
      <p:sp>
        <p:nvSpPr>
          <p:cNvPr id="28877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8877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877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14</a:t>
            </a:r>
          </a:p>
        </p:txBody>
      </p:sp>
      <p:sp>
        <p:nvSpPr>
          <p:cNvPr id="28877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877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8877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877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FF0033"/>
                </a:solidFill>
                <a:latin typeface="Courier New" pitchFamily="49" charset="0"/>
              </a:rPr>
              <a:t>6</a:t>
            </a:r>
          </a:p>
        </p:txBody>
      </p:sp>
      <p:sp>
        <p:nvSpPr>
          <p:cNvPr id="28877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877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878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878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878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8878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8878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878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8878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878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878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879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879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true</a:t>
            </a:r>
          </a:p>
        </p:txBody>
      </p:sp>
      <p:sp>
        <p:nvSpPr>
          <p:cNvPr id="288792" name="Text Box 24"/>
          <p:cNvSpPr txBox="1">
            <a:spLocks noChangeArrowheads="1"/>
          </p:cNvSpPr>
          <p:nvPr/>
        </p:nvSpPr>
        <p:spPr bwMode="auto">
          <a:xfrm>
            <a:off x="1928813" y="3657600"/>
            <a:ext cx="1017587" cy="495300"/>
          </a:xfrm>
          <a:prstGeom prst="rect">
            <a:avLst/>
          </a:prstGeom>
          <a:noFill/>
          <a:ln w="38100">
            <a:solidFill>
              <a:srgbClr val="FF0033"/>
            </a:solidFill>
            <a:miter lim="800000"/>
            <a:headEnd type="none" w="sm" len="sm"/>
            <a:tailEnd type="none" w="sm" len="sm"/>
          </a:ln>
          <a:effectLst/>
        </p:spPr>
        <p:txBody>
          <a:bodyPr wrap="none">
            <a:spAutoFit/>
          </a:bodyPr>
          <a:lstStyle/>
          <a:p>
            <a:r>
              <a:rPr lang="en-US">
                <a:solidFill>
                  <a:srgbClr val="FF0033"/>
                </a:solidFill>
              </a:rPr>
              <a:t>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a:t>The Fourth “Bubble Up”</a:t>
            </a:r>
          </a:p>
        </p:txBody>
      </p:sp>
      <p:sp>
        <p:nvSpPr>
          <p:cNvPr id="28979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8979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8979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8979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8979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8980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8980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8980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8980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8980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8980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8980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8980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2</a:t>
            </a:r>
          </a:p>
        </p:txBody>
      </p:sp>
      <p:sp>
        <p:nvSpPr>
          <p:cNvPr id="28980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8980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8981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981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8981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8981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8981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a:t>The Fourth “Bubble Up”</a:t>
            </a:r>
          </a:p>
        </p:txBody>
      </p:sp>
      <p:sp>
        <p:nvSpPr>
          <p:cNvPr id="29081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082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082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082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082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082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082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082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082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082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082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083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083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29083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083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9083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083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083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083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083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90840" name="Text Box 24"/>
          <p:cNvSpPr txBox="1">
            <a:spLocks noChangeArrowheads="1"/>
          </p:cNvSpPr>
          <p:nvPr/>
        </p:nvSpPr>
        <p:spPr bwMode="auto">
          <a:xfrm>
            <a:off x="2271713"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t>The Fourth “Bubble Up”</a:t>
            </a:r>
          </a:p>
        </p:txBody>
      </p:sp>
      <p:sp>
        <p:nvSpPr>
          <p:cNvPr id="29184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184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184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184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184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184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184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185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185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185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185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185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185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29185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185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29185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186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186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186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186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a:t>The Fourth “Bubble Up”</a:t>
            </a:r>
          </a:p>
        </p:txBody>
      </p:sp>
      <p:sp>
        <p:nvSpPr>
          <p:cNvPr id="29286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286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286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287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287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287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287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287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287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287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287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287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287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9288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288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29288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288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288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288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288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92888" name="Text Box 24"/>
          <p:cNvSpPr txBox="1">
            <a:spLocks noChangeArrowheads="1"/>
          </p:cNvSpPr>
          <p:nvPr/>
        </p:nvSpPr>
        <p:spPr bwMode="auto">
          <a:xfrm>
            <a:off x="2859088"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t>The Fourth “Bubble Up”</a:t>
            </a:r>
          </a:p>
        </p:txBody>
      </p:sp>
      <p:sp>
        <p:nvSpPr>
          <p:cNvPr id="29389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389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389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389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389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389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389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389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389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390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390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390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390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9390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390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14775" y="4152900"/>
            <a:ext cx="590550" cy="446088"/>
            <a:chOff x="1760" y="2424"/>
            <a:chExt cx="372" cy="502"/>
          </a:xfrm>
        </p:grpSpPr>
        <p:sp>
          <p:nvSpPr>
            <p:cNvPr id="29390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390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390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391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391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457200" y="457200"/>
            <a:ext cx="8229600" cy="5668963"/>
          </a:xfrm>
        </p:spPr>
        <p:txBody>
          <a:bodyPr/>
          <a:lstStyle/>
          <a:p>
            <a:r>
              <a:rPr lang="en-US" b="1" u="sng" dirty="0" smtClean="0"/>
              <a:t>Simplicity</a:t>
            </a:r>
            <a:r>
              <a:rPr lang="en-US" dirty="0" smtClean="0"/>
              <a:t> : the simpler algorithms are often easiest to implement and outer perform more sophisticated once for small problem.</a:t>
            </a:r>
          </a:p>
          <a:p>
            <a:endParaRPr lang="en-US" dirty="0" smtClean="0"/>
          </a:p>
        </p:txBody>
      </p:sp>
      <p:sp>
        <p:nvSpPr>
          <p:cNvPr id="3" name="TextBox 2"/>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n-US"/>
              <a:t>The Fourth “Bubble Up”</a:t>
            </a:r>
          </a:p>
        </p:txBody>
      </p:sp>
      <p:sp>
        <p:nvSpPr>
          <p:cNvPr id="29491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491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491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491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491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492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492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492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492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492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492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492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492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29492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492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14775" y="4152900"/>
            <a:ext cx="590550" cy="446088"/>
            <a:chOff x="1760" y="2424"/>
            <a:chExt cx="372" cy="502"/>
          </a:xfrm>
        </p:grpSpPr>
        <p:sp>
          <p:nvSpPr>
            <p:cNvPr id="29493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493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493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493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493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94936" name="Text Box 24"/>
          <p:cNvSpPr txBox="1">
            <a:spLocks noChangeArrowheads="1"/>
          </p:cNvSpPr>
          <p:nvPr/>
        </p:nvSpPr>
        <p:spPr bwMode="auto">
          <a:xfrm>
            <a:off x="3446463"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a:t>After Fourth Pass of Outer Loop</a:t>
            </a:r>
          </a:p>
        </p:txBody>
      </p:sp>
      <p:sp>
        <p:nvSpPr>
          <p:cNvPr id="29593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594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594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594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594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42</a:t>
            </a:r>
          </a:p>
        </p:txBody>
      </p:sp>
      <p:sp>
        <p:nvSpPr>
          <p:cNvPr id="29594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594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594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594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594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594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595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29595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5</a:t>
            </a:r>
          </a:p>
        </p:txBody>
      </p:sp>
      <p:sp>
        <p:nvSpPr>
          <p:cNvPr id="29595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595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4492625" y="4152900"/>
            <a:ext cx="590550" cy="446088"/>
            <a:chOff x="1760" y="2424"/>
            <a:chExt cx="372" cy="502"/>
          </a:xfrm>
        </p:grpSpPr>
        <p:sp>
          <p:nvSpPr>
            <p:cNvPr id="29595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595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595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595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595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true</a:t>
            </a:r>
          </a:p>
        </p:txBody>
      </p:sp>
      <p:sp>
        <p:nvSpPr>
          <p:cNvPr id="295961" name="Text Box 25"/>
          <p:cNvSpPr txBox="1">
            <a:spLocks noChangeArrowheads="1"/>
          </p:cNvSpPr>
          <p:nvPr/>
        </p:nvSpPr>
        <p:spPr bwMode="auto">
          <a:xfrm>
            <a:off x="3128963" y="2809875"/>
            <a:ext cx="4310062" cy="457200"/>
          </a:xfrm>
          <a:prstGeom prst="rect">
            <a:avLst/>
          </a:prstGeom>
          <a:noFill/>
          <a:ln w="12700">
            <a:noFill/>
            <a:miter lim="800000"/>
            <a:headEnd type="none" w="sm" len="sm"/>
            <a:tailEnd type="none" w="sm" len="sm"/>
          </a:ln>
          <a:effectLst/>
        </p:spPr>
        <p:txBody>
          <a:bodyPr wrap="none">
            <a:spAutoFit/>
          </a:bodyPr>
          <a:lstStyle/>
          <a:p>
            <a:r>
              <a:rPr lang="en-US">
                <a:solidFill>
                  <a:srgbClr val="FF0033"/>
                </a:solidFill>
              </a:rPr>
              <a:t>Finished fourth “Bubble Up”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p:txBody>
          <a:bodyPr/>
          <a:lstStyle/>
          <a:p>
            <a:r>
              <a:rPr lang="en-US"/>
              <a:t>The Fifth “Bubble Up”</a:t>
            </a:r>
          </a:p>
        </p:txBody>
      </p:sp>
      <p:sp>
        <p:nvSpPr>
          <p:cNvPr id="29696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696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696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696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696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29696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696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697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697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697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697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697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29697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1</a:t>
            </a:r>
          </a:p>
        </p:txBody>
      </p:sp>
      <p:sp>
        <p:nvSpPr>
          <p:cNvPr id="29697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697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9697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698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698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698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698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a:t>The Fifth “Bubble Up”</a:t>
            </a:r>
          </a:p>
        </p:txBody>
      </p:sp>
      <p:sp>
        <p:nvSpPr>
          <p:cNvPr id="29798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798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798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799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799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29799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799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799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799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799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799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799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9799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1</a:t>
            </a:r>
          </a:p>
        </p:txBody>
      </p:sp>
      <p:sp>
        <p:nvSpPr>
          <p:cNvPr id="29800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800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143125" y="4152900"/>
            <a:ext cx="590550" cy="446088"/>
            <a:chOff x="1760" y="2424"/>
            <a:chExt cx="372" cy="502"/>
          </a:xfrm>
        </p:grpSpPr>
        <p:sp>
          <p:nvSpPr>
            <p:cNvPr id="29800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800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800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800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800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98008" name="Text Box 24"/>
          <p:cNvSpPr txBox="1">
            <a:spLocks noChangeArrowheads="1"/>
          </p:cNvSpPr>
          <p:nvPr/>
        </p:nvSpPr>
        <p:spPr bwMode="auto">
          <a:xfrm>
            <a:off x="1703388"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en-US"/>
              <a:t>The Fifth “Bubble Up”</a:t>
            </a:r>
          </a:p>
        </p:txBody>
      </p:sp>
      <p:sp>
        <p:nvSpPr>
          <p:cNvPr id="299011"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299012"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299013"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299014"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299015"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299016"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299017"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299018"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299019"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299020"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299021"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299022"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299023"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2</a:t>
            </a:r>
          </a:p>
        </p:txBody>
      </p:sp>
      <p:sp>
        <p:nvSpPr>
          <p:cNvPr id="299024"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299025"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299027"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9028"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299029"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299030"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299031"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t>The Fifth “Bubble Up”</a:t>
            </a:r>
          </a:p>
        </p:txBody>
      </p:sp>
      <p:sp>
        <p:nvSpPr>
          <p:cNvPr id="300035"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300036"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300037"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300038"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300039"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300040"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300041"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300042"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300043"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300044"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300045"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300046"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300047"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2</a:t>
            </a:r>
          </a:p>
        </p:txBody>
      </p:sp>
      <p:sp>
        <p:nvSpPr>
          <p:cNvPr id="300048"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300049"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2733675" y="4152900"/>
            <a:ext cx="590550" cy="446088"/>
            <a:chOff x="1760" y="2424"/>
            <a:chExt cx="372" cy="502"/>
          </a:xfrm>
        </p:grpSpPr>
        <p:sp>
          <p:nvSpPr>
            <p:cNvPr id="300051"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0052"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0053"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300054"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300055"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300056" name="Text Box 24"/>
          <p:cNvSpPr txBox="1">
            <a:spLocks noChangeArrowheads="1"/>
          </p:cNvSpPr>
          <p:nvPr/>
        </p:nvSpPr>
        <p:spPr bwMode="auto">
          <a:xfrm>
            <a:off x="2271713"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t>The Fifth “Bubble Up”</a:t>
            </a:r>
          </a:p>
        </p:txBody>
      </p:sp>
      <p:sp>
        <p:nvSpPr>
          <p:cNvPr id="301059"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301060"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301061"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301062"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301063"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301064"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301065"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301066"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301067"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301068"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301069"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301070"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301071"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301072"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301073"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301075"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1076"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1077"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301078"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301079"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24" name="TextBox 2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p:txBody>
          <a:bodyPr/>
          <a:lstStyle/>
          <a:p>
            <a:r>
              <a:rPr lang="en-US"/>
              <a:t>The Fifth “Bubble Up”</a:t>
            </a:r>
          </a:p>
        </p:txBody>
      </p:sp>
      <p:sp>
        <p:nvSpPr>
          <p:cNvPr id="302083"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302084"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302085"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302086"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302087"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302088"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302089"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302090"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302091"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302092"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302093"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302094"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302095"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302096"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302097"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324225" y="4152900"/>
            <a:ext cx="590550" cy="446088"/>
            <a:chOff x="1760" y="2424"/>
            <a:chExt cx="372" cy="502"/>
          </a:xfrm>
        </p:grpSpPr>
        <p:sp>
          <p:nvSpPr>
            <p:cNvPr id="302099"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2100"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2101"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302102"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302103"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302104" name="Text Box 24"/>
          <p:cNvSpPr txBox="1">
            <a:spLocks noChangeArrowheads="1"/>
          </p:cNvSpPr>
          <p:nvPr/>
        </p:nvSpPr>
        <p:spPr bwMode="auto">
          <a:xfrm>
            <a:off x="2859088" y="3657600"/>
            <a:ext cx="1508125" cy="495300"/>
          </a:xfrm>
          <a:prstGeom prst="rect">
            <a:avLst/>
          </a:prstGeom>
          <a:noFill/>
          <a:ln w="38100">
            <a:solidFill>
              <a:srgbClr val="3333FF"/>
            </a:solidFill>
            <a:miter lim="800000"/>
            <a:headEnd type="none" w="sm" len="sm"/>
            <a:tailEnd type="none" w="sm" len="sm"/>
          </a:ln>
          <a:effectLst/>
        </p:spPr>
        <p:txBody>
          <a:bodyPr wrap="none">
            <a:spAutoFit/>
          </a:bodyPr>
          <a:lstStyle/>
          <a:p>
            <a:r>
              <a:rPr lang="en-US">
                <a:solidFill>
                  <a:srgbClr val="3333FF"/>
                </a:solidFill>
              </a:rPr>
              <a:t>No Swap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r>
              <a:rPr lang="en-US"/>
              <a:t>After Fifth Pass of Outer Loop</a:t>
            </a:r>
          </a:p>
        </p:txBody>
      </p:sp>
      <p:sp>
        <p:nvSpPr>
          <p:cNvPr id="303107" name="Text Box 3"/>
          <p:cNvSpPr txBox="1">
            <a:spLocks noChangeArrowheads="1"/>
          </p:cNvSpPr>
          <p:nvPr/>
        </p:nvSpPr>
        <p:spPr bwMode="auto">
          <a:xfrm>
            <a:off x="47879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303108" name="Text Box 4"/>
          <p:cNvSpPr txBox="1">
            <a:spLocks noChangeArrowheads="1"/>
          </p:cNvSpPr>
          <p:nvPr/>
        </p:nvSpPr>
        <p:spPr bwMode="auto">
          <a:xfrm>
            <a:off x="30257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303109" name="Text Box 5"/>
          <p:cNvSpPr txBox="1">
            <a:spLocks noChangeArrowheads="1"/>
          </p:cNvSpPr>
          <p:nvPr/>
        </p:nvSpPr>
        <p:spPr bwMode="auto">
          <a:xfrm>
            <a:off x="243840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303110" name="Text Box 6"/>
          <p:cNvSpPr txBox="1">
            <a:spLocks noChangeArrowheads="1"/>
          </p:cNvSpPr>
          <p:nvPr/>
        </p:nvSpPr>
        <p:spPr bwMode="auto">
          <a:xfrm>
            <a:off x="36131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33</a:t>
            </a:r>
          </a:p>
        </p:txBody>
      </p:sp>
      <p:sp>
        <p:nvSpPr>
          <p:cNvPr id="303111" name="Text Box 7"/>
          <p:cNvSpPr txBox="1">
            <a:spLocks noChangeArrowheads="1"/>
          </p:cNvSpPr>
          <p:nvPr/>
        </p:nvSpPr>
        <p:spPr bwMode="auto">
          <a:xfrm>
            <a:off x="4200525" y="47148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303112" name="Text Box 8"/>
          <p:cNvSpPr txBox="1">
            <a:spLocks noChangeArrowheads="1"/>
          </p:cNvSpPr>
          <p:nvPr/>
        </p:nvSpPr>
        <p:spPr bwMode="auto">
          <a:xfrm>
            <a:off x="537527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303113" name="Text Box 9"/>
          <p:cNvSpPr txBox="1">
            <a:spLocks noChangeArrowheads="1"/>
          </p:cNvSpPr>
          <p:nvPr/>
        </p:nvSpPr>
        <p:spPr bwMode="auto">
          <a:xfrm>
            <a:off x="1851025"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303114" name="Text Box 10"/>
          <p:cNvSpPr txBox="1">
            <a:spLocks noChangeArrowheads="1"/>
          </p:cNvSpPr>
          <p:nvPr/>
        </p:nvSpPr>
        <p:spPr bwMode="auto">
          <a:xfrm>
            <a:off x="5962650" y="47148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303115" name="Text Box 11"/>
          <p:cNvSpPr txBox="1">
            <a:spLocks noChangeArrowheads="1"/>
          </p:cNvSpPr>
          <p:nvPr/>
        </p:nvSpPr>
        <p:spPr bwMode="auto">
          <a:xfrm>
            <a:off x="2011363" y="52927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303116" name="Text Box 12"/>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303117" name="Text Box 13"/>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303118" name="Text Box 14"/>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3</a:t>
            </a:r>
          </a:p>
        </p:txBody>
      </p:sp>
      <p:sp>
        <p:nvSpPr>
          <p:cNvPr id="303119" name="Text Box 15"/>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4</a:t>
            </a:r>
          </a:p>
        </p:txBody>
      </p:sp>
      <p:sp>
        <p:nvSpPr>
          <p:cNvPr id="303120" name="Text Box 16"/>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303121" name="Text Box 17"/>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grpSp>
        <p:nvGrpSpPr>
          <p:cNvPr id="2" name="Group 18"/>
          <p:cNvGrpSpPr>
            <a:grpSpLocks/>
          </p:cNvGrpSpPr>
          <p:nvPr/>
        </p:nvGrpSpPr>
        <p:grpSpPr bwMode="auto">
          <a:xfrm flipV="1">
            <a:off x="3905250" y="4152900"/>
            <a:ext cx="590550" cy="446088"/>
            <a:chOff x="1760" y="2424"/>
            <a:chExt cx="372" cy="502"/>
          </a:xfrm>
        </p:grpSpPr>
        <p:sp>
          <p:nvSpPr>
            <p:cNvPr id="303123" name="Line 19"/>
            <p:cNvSpPr>
              <a:spLocks noChangeShapeType="1"/>
            </p:cNvSpPr>
            <p:nvPr/>
          </p:nvSpPr>
          <p:spPr bwMode="auto">
            <a:xfrm>
              <a:off x="1760"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3124" name="Line 20"/>
            <p:cNvSpPr>
              <a:spLocks noChangeShapeType="1"/>
            </p:cNvSpPr>
            <p:nvPr/>
          </p:nvSpPr>
          <p:spPr bwMode="auto">
            <a:xfrm>
              <a:off x="2132" y="2424"/>
              <a:ext cx="0" cy="502"/>
            </a:xfrm>
            <a:prstGeom prst="line">
              <a:avLst/>
            </a:prstGeom>
            <a:noFill/>
            <a:ln w="38100">
              <a:solidFill>
                <a:srgbClr val="FF0033"/>
              </a:solidFill>
              <a:round/>
              <a:headEnd type="triangle" w="med" len="med"/>
              <a:tailEnd/>
            </a:ln>
            <a:effectLst/>
          </p:spPr>
          <p:txBody>
            <a:bodyPr wrap="none" anchor="ctr"/>
            <a:lstStyle/>
            <a:p>
              <a:endParaRPr lang="en-US"/>
            </a:p>
          </p:txBody>
        </p:sp>
        <p:sp>
          <p:nvSpPr>
            <p:cNvPr id="303125" name="Line 21"/>
            <p:cNvSpPr>
              <a:spLocks noChangeShapeType="1"/>
            </p:cNvSpPr>
            <p:nvPr/>
          </p:nvSpPr>
          <p:spPr bwMode="auto">
            <a:xfrm>
              <a:off x="1760" y="2926"/>
              <a:ext cx="372" cy="0"/>
            </a:xfrm>
            <a:prstGeom prst="line">
              <a:avLst/>
            </a:prstGeom>
            <a:noFill/>
            <a:ln w="38100">
              <a:solidFill>
                <a:srgbClr val="FF0033"/>
              </a:solidFill>
              <a:round/>
              <a:headEnd type="none" w="sm" len="sm"/>
              <a:tailEnd type="none" w="sm" len="sm"/>
            </a:ln>
            <a:effectLst/>
          </p:spPr>
          <p:txBody>
            <a:bodyPr wrap="none" anchor="ctr"/>
            <a:lstStyle/>
            <a:p>
              <a:endParaRPr lang="en-US"/>
            </a:p>
          </p:txBody>
        </p:sp>
      </p:grpSp>
      <p:sp>
        <p:nvSpPr>
          <p:cNvPr id="303126" name="Text Box 22"/>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303127" name="Text Box 23"/>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false</a:t>
            </a:r>
          </a:p>
        </p:txBody>
      </p:sp>
      <p:sp>
        <p:nvSpPr>
          <p:cNvPr id="303129" name="Text Box 25"/>
          <p:cNvSpPr txBox="1">
            <a:spLocks noChangeArrowheads="1"/>
          </p:cNvSpPr>
          <p:nvPr/>
        </p:nvSpPr>
        <p:spPr bwMode="auto">
          <a:xfrm>
            <a:off x="3128963" y="2809875"/>
            <a:ext cx="4005262" cy="457200"/>
          </a:xfrm>
          <a:prstGeom prst="rect">
            <a:avLst/>
          </a:prstGeom>
          <a:noFill/>
          <a:ln w="12700">
            <a:noFill/>
            <a:miter lim="800000"/>
            <a:headEnd type="none" w="sm" len="sm"/>
            <a:tailEnd type="none" w="sm" len="sm"/>
          </a:ln>
          <a:effectLst/>
        </p:spPr>
        <p:txBody>
          <a:bodyPr wrap="none">
            <a:spAutoFit/>
          </a:bodyPr>
          <a:lstStyle/>
          <a:p>
            <a:r>
              <a:rPr lang="en-US">
                <a:solidFill>
                  <a:srgbClr val="FF0033"/>
                </a:solidFill>
              </a:rPr>
              <a:t>Finished fifth “Bubble Up”</a:t>
            </a:r>
          </a:p>
        </p:txBody>
      </p:sp>
      <p:sp>
        <p:nvSpPr>
          <p:cNvPr id="25" name="TextBox 2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1026"/>
          <p:cNvSpPr>
            <a:spLocks noGrp="1" noChangeArrowheads="1"/>
          </p:cNvSpPr>
          <p:nvPr>
            <p:ph type="title"/>
          </p:nvPr>
        </p:nvSpPr>
        <p:spPr/>
        <p:txBody>
          <a:bodyPr/>
          <a:lstStyle/>
          <a:p>
            <a:r>
              <a:rPr lang="en-US"/>
              <a:t>Finished “Early”</a:t>
            </a:r>
          </a:p>
        </p:txBody>
      </p:sp>
      <p:sp>
        <p:nvSpPr>
          <p:cNvPr id="304131" name="Text Box 1027"/>
          <p:cNvSpPr txBox="1">
            <a:spLocks noChangeArrowheads="1"/>
          </p:cNvSpPr>
          <p:nvPr/>
        </p:nvSpPr>
        <p:spPr bwMode="auto">
          <a:xfrm>
            <a:off x="4787900"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45</a:t>
            </a:r>
          </a:p>
        </p:txBody>
      </p:sp>
      <p:sp>
        <p:nvSpPr>
          <p:cNvPr id="304132" name="Text Box 1028"/>
          <p:cNvSpPr txBox="1">
            <a:spLocks noChangeArrowheads="1"/>
          </p:cNvSpPr>
          <p:nvPr/>
        </p:nvSpPr>
        <p:spPr bwMode="auto">
          <a:xfrm>
            <a:off x="3025775"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23</a:t>
            </a:r>
          </a:p>
        </p:txBody>
      </p:sp>
      <p:sp>
        <p:nvSpPr>
          <p:cNvPr id="304133" name="Text Box 1029"/>
          <p:cNvSpPr txBox="1">
            <a:spLocks noChangeArrowheads="1"/>
          </p:cNvSpPr>
          <p:nvPr/>
        </p:nvSpPr>
        <p:spPr bwMode="auto">
          <a:xfrm>
            <a:off x="2438400"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14</a:t>
            </a:r>
          </a:p>
        </p:txBody>
      </p:sp>
      <p:sp>
        <p:nvSpPr>
          <p:cNvPr id="304134" name="Text Box 1030"/>
          <p:cNvSpPr txBox="1">
            <a:spLocks noChangeArrowheads="1"/>
          </p:cNvSpPr>
          <p:nvPr/>
        </p:nvSpPr>
        <p:spPr bwMode="auto">
          <a:xfrm>
            <a:off x="3613150"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33</a:t>
            </a:r>
          </a:p>
        </p:txBody>
      </p:sp>
      <p:sp>
        <p:nvSpPr>
          <p:cNvPr id="304135" name="Text Box 1031"/>
          <p:cNvSpPr txBox="1">
            <a:spLocks noChangeArrowheads="1"/>
          </p:cNvSpPr>
          <p:nvPr/>
        </p:nvSpPr>
        <p:spPr bwMode="auto">
          <a:xfrm>
            <a:off x="4200525" y="5172075"/>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3333FF"/>
                </a:solidFill>
                <a:latin typeface="Courier New" pitchFamily="49" charset="0"/>
              </a:rPr>
              <a:t>42</a:t>
            </a:r>
          </a:p>
        </p:txBody>
      </p:sp>
      <p:sp>
        <p:nvSpPr>
          <p:cNvPr id="304136" name="Text Box 1032"/>
          <p:cNvSpPr txBox="1">
            <a:spLocks noChangeArrowheads="1"/>
          </p:cNvSpPr>
          <p:nvPr/>
        </p:nvSpPr>
        <p:spPr bwMode="auto">
          <a:xfrm>
            <a:off x="5375275"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67</a:t>
            </a:r>
          </a:p>
        </p:txBody>
      </p:sp>
      <p:sp>
        <p:nvSpPr>
          <p:cNvPr id="304137" name="Text Box 1033"/>
          <p:cNvSpPr txBox="1">
            <a:spLocks noChangeArrowheads="1"/>
          </p:cNvSpPr>
          <p:nvPr/>
        </p:nvSpPr>
        <p:spPr bwMode="auto">
          <a:xfrm>
            <a:off x="1851025"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latin typeface="Courier New" pitchFamily="49" charset="0"/>
              </a:rPr>
              <a:t>6</a:t>
            </a:r>
          </a:p>
        </p:txBody>
      </p:sp>
      <p:sp>
        <p:nvSpPr>
          <p:cNvPr id="304138" name="Text Box 1034"/>
          <p:cNvSpPr txBox="1">
            <a:spLocks noChangeArrowheads="1"/>
          </p:cNvSpPr>
          <p:nvPr/>
        </p:nvSpPr>
        <p:spPr bwMode="auto">
          <a:xfrm>
            <a:off x="5962650" y="5172075"/>
            <a:ext cx="587375" cy="495300"/>
          </a:xfrm>
          <a:prstGeom prst="rect">
            <a:avLst/>
          </a:prstGeom>
          <a:noFill/>
          <a:ln w="38100">
            <a:solidFill>
              <a:schemeClr val="tx1"/>
            </a:solidFill>
            <a:miter lim="800000"/>
            <a:headEnd type="none" w="sm" len="sm"/>
            <a:tailEnd type="none" w="sm" len="sm"/>
          </a:ln>
          <a:effectLst/>
        </p:spPr>
        <p:txBody>
          <a:bodyPr wrap="none"/>
          <a:lstStyle/>
          <a:p>
            <a:r>
              <a:rPr lang="en-US">
                <a:solidFill>
                  <a:srgbClr val="3333FF"/>
                </a:solidFill>
                <a:latin typeface="Courier New" pitchFamily="49" charset="0"/>
              </a:rPr>
              <a:t>98</a:t>
            </a:r>
          </a:p>
        </p:txBody>
      </p:sp>
      <p:sp>
        <p:nvSpPr>
          <p:cNvPr id="304139" name="Text Box 1035"/>
          <p:cNvSpPr txBox="1">
            <a:spLocks noChangeArrowheads="1"/>
          </p:cNvSpPr>
          <p:nvPr/>
        </p:nvSpPr>
        <p:spPr bwMode="auto">
          <a:xfrm>
            <a:off x="2011363" y="5749925"/>
            <a:ext cx="4403725" cy="457200"/>
          </a:xfrm>
          <a:prstGeom prst="rect">
            <a:avLst/>
          </a:prstGeom>
          <a:noFill/>
          <a:ln w="12700">
            <a:noFill/>
            <a:miter lim="800000"/>
            <a:headEnd type="none" w="sm" len="sm"/>
            <a:tailEnd type="none" w="sm" len="sm"/>
          </a:ln>
          <a:effectLst/>
        </p:spPr>
        <p:txBody>
          <a:bodyPr wrap="none">
            <a:spAutoFit/>
          </a:bodyPr>
          <a:lstStyle/>
          <a:p>
            <a:r>
              <a:rPr lang="en-US"/>
              <a:t>1     2    3     4      5    6     7     8</a:t>
            </a:r>
          </a:p>
        </p:txBody>
      </p:sp>
      <p:sp>
        <p:nvSpPr>
          <p:cNvPr id="304140" name="Text Box 1036"/>
          <p:cNvSpPr txBox="1">
            <a:spLocks noChangeArrowheads="1"/>
          </p:cNvSpPr>
          <p:nvPr/>
        </p:nvSpPr>
        <p:spPr bwMode="auto">
          <a:xfrm>
            <a:off x="606425" y="24050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to_do</a:t>
            </a:r>
          </a:p>
        </p:txBody>
      </p:sp>
      <p:sp>
        <p:nvSpPr>
          <p:cNvPr id="304141" name="Text Box 1037"/>
          <p:cNvSpPr txBox="1">
            <a:spLocks noChangeArrowheads="1"/>
          </p:cNvSpPr>
          <p:nvPr/>
        </p:nvSpPr>
        <p:spPr bwMode="auto">
          <a:xfrm>
            <a:off x="606425" y="2900363"/>
            <a:ext cx="1096963"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index</a:t>
            </a:r>
          </a:p>
        </p:txBody>
      </p:sp>
      <p:sp>
        <p:nvSpPr>
          <p:cNvPr id="304142" name="Text Box 1038"/>
          <p:cNvSpPr txBox="1">
            <a:spLocks noChangeArrowheads="1"/>
          </p:cNvSpPr>
          <p:nvPr/>
        </p:nvSpPr>
        <p:spPr bwMode="auto">
          <a:xfrm>
            <a:off x="1749425" y="24050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3</a:t>
            </a:r>
          </a:p>
        </p:txBody>
      </p:sp>
      <p:sp>
        <p:nvSpPr>
          <p:cNvPr id="304143" name="Text Box 1039"/>
          <p:cNvSpPr txBox="1">
            <a:spLocks noChangeArrowheads="1"/>
          </p:cNvSpPr>
          <p:nvPr/>
        </p:nvSpPr>
        <p:spPr bwMode="auto">
          <a:xfrm>
            <a:off x="1749425" y="2900363"/>
            <a:ext cx="587375"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4</a:t>
            </a:r>
          </a:p>
        </p:txBody>
      </p:sp>
      <p:sp>
        <p:nvSpPr>
          <p:cNvPr id="304144" name="Text Box 1040"/>
          <p:cNvSpPr txBox="1">
            <a:spLocks noChangeArrowheads="1"/>
          </p:cNvSpPr>
          <p:nvPr/>
        </p:nvSpPr>
        <p:spPr bwMode="auto">
          <a:xfrm>
            <a:off x="598488" y="1909763"/>
            <a:ext cx="1096962"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N    </a:t>
            </a:r>
          </a:p>
        </p:txBody>
      </p:sp>
      <p:sp>
        <p:nvSpPr>
          <p:cNvPr id="304145" name="Text Box 1041"/>
          <p:cNvSpPr txBox="1">
            <a:spLocks noChangeArrowheads="1"/>
          </p:cNvSpPr>
          <p:nvPr/>
        </p:nvSpPr>
        <p:spPr bwMode="auto">
          <a:xfrm>
            <a:off x="1739900" y="1909763"/>
            <a:ext cx="596900" cy="495300"/>
          </a:xfrm>
          <a:prstGeom prst="rect">
            <a:avLst/>
          </a:prstGeom>
          <a:noFill/>
          <a:ln w="38100">
            <a:solidFill>
              <a:schemeClr val="tx1"/>
            </a:solidFill>
            <a:miter lim="800000"/>
            <a:headEnd type="none" w="sm" len="sm"/>
            <a:tailEnd type="none" w="sm" len="sm"/>
          </a:ln>
          <a:effectLst/>
        </p:spPr>
        <p:txBody>
          <a:bodyPr wrap="none"/>
          <a:lstStyle/>
          <a:p>
            <a:pPr algn="ctr"/>
            <a:r>
              <a:rPr lang="en-US">
                <a:latin typeface="Courier New" pitchFamily="49" charset="0"/>
              </a:rPr>
              <a:t>8</a:t>
            </a:r>
          </a:p>
        </p:txBody>
      </p:sp>
      <p:sp>
        <p:nvSpPr>
          <p:cNvPr id="304150" name="Text Box 1046"/>
          <p:cNvSpPr txBox="1">
            <a:spLocks noChangeArrowheads="1"/>
          </p:cNvSpPr>
          <p:nvPr/>
        </p:nvSpPr>
        <p:spPr bwMode="auto">
          <a:xfrm>
            <a:off x="3613150" y="1947863"/>
            <a:ext cx="2374900" cy="457200"/>
          </a:xfrm>
          <a:prstGeom prst="rect">
            <a:avLst/>
          </a:prstGeom>
          <a:noFill/>
          <a:ln w="38100">
            <a:noFill/>
            <a:miter lim="800000"/>
            <a:headEnd type="none" w="sm" len="sm"/>
            <a:tailEnd type="none" w="sm" len="sm"/>
          </a:ln>
          <a:effectLst/>
        </p:spPr>
        <p:txBody>
          <a:bodyPr wrap="none">
            <a:spAutoFit/>
          </a:bodyPr>
          <a:lstStyle/>
          <a:p>
            <a:r>
              <a:rPr lang="en-US">
                <a:latin typeface="Courier New" pitchFamily="49" charset="0"/>
              </a:rPr>
              <a:t>did_swap    </a:t>
            </a:r>
          </a:p>
        </p:txBody>
      </p:sp>
      <p:sp>
        <p:nvSpPr>
          <p:cNvPr id="304151" name="Text Box 1047"/>
          <p:cNvSpPr txBox="1">
            <a:spLocks noChangeArrowheads="1"/>
          </p:cNvSpPr>
          <p:nvPr/>
        </p:nvSpPr>
        <p:spPr bwMode="auto">
          <a:xfrm>
            <a:off x="5351463" y="1909763"/>
            <a:ext cx="1063625" cy="495300"/>
          </a:xfrm>
          <a:prstGeom prst="rect">
            <a:avLst/>
          </a:prstGeom>
          <a:noFill/>
          <a:ln w="38100">
            <a:solidFill>
              <a:schemeClr val="tx1"/>
            </a:solidFill>
            <a:miter lim="800000"/>
            <a:headEnd type="none" w="sm" len="sm"/>
            <a:tailEnd type="none" w="sm" len="sm"/>
          </a:ln>
          <a:effectLst/>
        </p:spPr>
        <p:txBody>
          <a:bodyPr wrap="none"/>
          <a:lstStyle/>
          <a:p>
            <a:pPr algn="ctr"/>
            <a:r>
              <a:rPr lang="en-US">
                <a:solidFill>
                  <a:srgbClr val="FF0033"/>
                </a:solidFill>
                <a:latin typeface="Courier New" pitchFamily="49" charset="0"/>
              </a:rPr>
              <a:t>false</a:t>
            </a:r>
          </a:p>
        </p:txBody>
      </p:sp>
      <p:sp>
        <p:nvSpPr>
          <p:cNvPr id="304152" name="Text Box 1048"/>
          <p:cNvSpPr txBox="1">
            <a:spLocks noChangeArrowheads="1"/>
          </p:cNvSpPr>
          <p:nvPr/>
        </p:nvSpPr>
        <p:spPr bwMode="auto">
          <a:xfrm>
            <a:off x="3128963" y="2613025"/>
            <a:ext cx="4189412" cy="2282825"/>
          </a:xfrm>
          <a:prstGeom prst="rect">
            <a:avLst/>
          </a:prstGeom>
          <a:noFill/>
          <a:ln w="12700">
            <a:noFill/>
            <a:miter lim="800000"/>
            <a:headEnd type="none" w="sm" len="sm"/>
            <a:tailEnd type="none" w="sm" len="sm"/>
          </a:ln>
          <a:effectLst/>
        </p:spPr>
        <p:txBody>
          <a:bodyPr wrap="none">
            <a:spAutoFit/>
          </a:bodyPr>
          <a:lstStyle/>
          <a:p>
            <a:r>
              <a:rPr lang="en-US">
                <a:solidFill>
                  <a:srgbClr val="FF0033"/>
                </a:solidFill>
              </a:rPr>
              <a:t>We didn’t do any swapping,</a:t>
            </a:r>
            <a:br>
              <a:rPr lang="en-US">
                <a:solidFill>
                  <a:srgbClr val="FF0033"/>
                </a:solidFill>
              </a:rPr>
            </a:br>
            <a:r>
              <a:rPr lang="en-US">
                <a:solidFill>
                  <a:srgbClr val="FF0033"/>
                </a:solidFill>
              </a:rPr>
              <a:t>so all of the other elements</a:t>
            </a:r>
            <a:br>
              <a:rPr lang="en-US">
                <a:solidFill>
                  <a:srgbClr val="FF0033"/>
                </a:solidFill>
              </a:rPr>
            </a:br>
            <a:r>
              <a:rPr lang="en-US">
                <a:solidFill>
                  <a:srgbClr val="FF0033"/>
                </a:solidFill>
              </a:rPr>
              <a:t>must be correctly placed.</a:t>
            </a:r>
          </a:p>
          <a:p>
            <a:endParaRPr lang="en-US">
              <a:solidFill>
                <a:srgbClr val="FF0033"/>
              </a:solidFill>
            </a:endParaRPr>
          </a:p>
          <a:p>
            <a:r>
              <a:rPr lang="en-US">
                <a:solidFill>
                  <a:srgbClr val="3333FF"/>
                </a:solidFill>
              </a:rPr>
              <a:t>We can “skip” the last two</a:t>
            </a:r>
            <a:br>
              <a:rPr lang="en-US">
                <a:solidFill>
                  <a:srgbClr val="3333FF"/>
                </a:solidFill>
              </a:rPr>
            </a:br>
            <a:r>
              <a:rPr lang="en-US">
                <a:solidFill>
                  <a:srgbClr val="3333FF"/>
                </a:solidFill>
              </a:rPr>
              <a:t>passes of the outer loop.</a:t>
            </a:r>
          </a:p>
        </p:txBody>
      </p:sp>
      <p:sp>
        <p:nvSpPr>
          <p:cNvPr id="21" name="TextBox 20"/>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mtClean="0"/>
              <a:t>Sorting Techniques </a:t>
            </a:r>
          </a:p>
        </p:txBody>
      </p:sp>
      <p:sp>
        <p:nvSpPr>
          <p:cNvPr id="6147" name="Rectangle 3"/>
          <p:cNvSpPr>
            <a:spLocks noGrp="1" noChangeArrowheads="1"/>
          </p:cNvSpPr>
          <p:nvPr>
            <p:ph type="body" idx="1"/>
          </p:nvPr>
        </p:nvSpPr>
        <p:spPr/>
        <p:txBody>
          <a:bodyPr/>
          <a:lstStyle/>
          <a:p>
            <a:pPr marL="609600" indent="-609600">
              <a:buNone/>
            </a:pPr>
            <a:r>
              <a:rPr lang="en-US" dirty="0" smtClean="0"/>
              <a:t>There are three major sorting techniques. Such as </a:t>
            </a:r>
          </a:p>
          <a:p>
            <a:pPr marL="609600" indent="-609600">
              <a:buFontTx/>
              <a:buAutoNum type="arabicPeriod"/>
            </a:pPr>
            <a:r>
              <a:rPr lang="en-US" dirty="0" smtClean="0"/>
              <a:t>Sorting by selection</a:t>
            </a:r>
          </a:p>
          <a:p>
            <a:pPr marL="609600" indent="-609600">
              <a:buFontTx/>
              <a:buAutoNum type="arabicPeriod"/>
            </a:pPr>
            <a:r>
              <a:rPr lang="en-US" dirty="0" smtClean="0"/>
              <a:t>Sorting by insertion </a:t>
            </a:r>
          </a:p>
          <a:p>
            <a:pPr marL="609600" indent="-609600">
              <a:buFontTx/>
              <a:buAutoNum type="arabicPeriod"/>
            </a:pPr>
            <a:r>
              <a:rPr lang="en-US" dirty="0" smtClean="0"/>
              <a:t>Sorting by exchange</a:t>
            </a:r>
          </a:p>
          <a:p>
            <a:pPr marL="609600" indent="-609600"/>
            <a:endParaRPr lang="en-US" dirty="0" smtClean="0"/>
          </a:p>
          <a:p>
            <a:pPr marL="609600" indent="-609600"/>
            <a:endParaRPr lang="en-US" dirty="0" smtClean="0"/>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a:buNone/>
            </a:pPr>
            <a:r>
              <a:rPr lang="en-US" sz="2000" dirty="0" smtClean="0"/>
              <a:t>void </a:t>
            </a:r>
            <a:r>
              <a:rPr lang="en-US" sz="2000" dirty="0" err="1" smtClean="0"/>
              <a:t>bubbleSort</a:t>
            </a:r>
            <a:r>
              <a:rPr lang="en-US" sz="2000" dirty="0" smtClean="0"/>
              <a:t>( </a:t>
            </a:r>
            <a:r>
              <a:rPr lang="en-US" sz="2000" dirty="0" err="1" smtClean="0"/>
              <a:t>int</a:t>
            </a:r>
            <a:r>
              <a:rPr lang="en-US" sz="2000" dirty="0" smtClean="0"/>
              <a:t> a[ ] , </a:t>
            </a:r>
            <a:r>
              <a:rPr lang="en-US" sz="2000" dirty="0" err="1" smtClean="0"/>
              <a:t>int</a:t>
            </a:r>
            <a:r>
              <a:rPr lang="en-US" sz="2000" dirty="0" smtClean="0"/>
              <a:t> </a:t>
            </a:r>
            <a:r>
              <a:rPr lang="en-US" sz="2000" dirty="0" err="1" smtClean="0"/>
              <a:t>nElems</a:t>
            </a:r>
            <a:r>
              <a:rPr lang="en-US" sz="2000" dirty="0" smtClean="0"/>
              <a:t>)</a:t>
            </a:r>
          </a:p>
          <a:p>
            <a:pPr>
              <a:buNone/>
            </a:pPr>
            <a:r>
              <a:rPr lang="en-US" sz="2000" dirty="0" smtClean="0"/>
              <a:t>{</a:t>
            </a:r>
          </a:p>
          <a:p>
            <a:pPr lvl="1">
              <a:buNone/>
            </a:pPr>
            <a:r>
              <a:rPr lang="en-US" sz="2000" dirty="0" err="1" smtClean="0"/>
              <a:t>int</a:t>
            </a:r>
            <a:r>
              <a:rPr lang="en-US" sz="2000" dirty="0" smtClean="0"/>
              <a:t> out, in;</a:t>
            </a:r>
          </a:p>
          <a:p>
            <a:pPr lvl="1">
              <a:buNone/>
            </a:pPr>
            <a:r>
              <a:rPr lang="en-US" sz="2000" dirty="0" smtClean="0"/>
              <a:t>for(out=nElems-1; out&gt;1; out--)   {   // outer loop (backward)</a:t>
            </a:r>
          </a:p>
          <a:p>
            <a:pPr lvl="2">
              <a:buNone/>
            </a:pPr>
            <a:r>
              <a:rPr lang="en-US" sz="2000" dirty="0" smtClean="0"/>
              <a:t>for(in=0; in&lt;out; in++)    {           // inner loop (forward)</a:t>
            </a:r>
          </a:p>
          <a:p>
            <a:pPr lvl="3">
              <a:buNone/>
            </a:pPr>
            <a:r>
              <a:rPr lang="en-US" dirty="0" smtClean="0"/>
              <a:t>if( a[in] &gt; a[in+1] ) 		// out of order?</a:t>
            </a:r>
          </a:p>
          <a:p>
            <a:pPr lvl="3">
              <a:buNone/>
            </a:pPr>
            <a:r>
              <a:rPr lang="en-US" dirty="0" smtClean="0"/>
              <a:t>swap(in, in+1);	}	 // swap them</a:t>
            </a:r>
          </a:p>
          <a:p>
            <a:pPr lvl="3">
              <a:buNone/>
            </a:pPr>
            <a:r>
              <a:rPr lang="en-US" dirty="0" smtClean="0"/>
              <a:t>				        }</a:t>
            </a:r>
          </a:p>
          <a:p>
            <a:pPr>
              <a:buNone/>
            </a:pPr>
            <a:r>
              <a:rPr lang="en-US" sz="2000" dirty="0" smtClean="0"/>
              <a:t>} // end </a:t>
            </a:r>
            <a:r>
              <a:rPr lang="en-US" sz="2000" dirty="0" err="1" smtClean="0"/>
              <a:t>bubbleSort</a:t>
            </a:r>
            <a:r>
              <a:rPr lang="en-US" sz="2000" dirty="0" smtClean="0"/>
              <a:t>()</a:t>
            </a:r>
          </a:p>
          <a:p>
            <a:pPr>
              <a:buNone/>
            </a:pPr>
            <a:endParaRPr lang="en-US" sz="2000" dirty="0" smtClean="0"/>
          </a:p>
          <a:p>
            <a:pPr>
              <a:buNone/>
            </a:pPr>
            <a:r>
              <a:rPr lang="en-US" sz="2000" dirty="0" smtClean="0"/>
              <a:t>void swap(</a:t>
            </a:r>
            <a:r>
              <a:rPr lang="en-US" sz="2000" dirty="0" err="1" smtClean="0"/>
              <a:t>int</a:t>
            </a:r>
            <a:r>
              <a:rPr lang="en-US" sz="2000" dirty="0" smtClean="0"/>
              <a:t> one, </a:t>
            </a:r>
            <a:r>
              <a:rPr lang="en-US" sz="2000" dirty="0" err="1" smtClean="0"/>
              <a:t>int</a:t>
            </a:r>
            <a:r>
              <a:rPr lang="en-US" sz="2000" dirty="0" smtClean="0"/>
              <a:t> two)</a:t>
            </a:r>
          </a:p>
          <a:p>
            <a:pPr>
              <a:buNone/>
            </a:pPr>
            <a:r>
              <a:rPr lang="en-US" sz="2000" dirty="0" smtClean="0"/>
              <a:t>{</a:t>
            </a:r>
          </a:p>
          <a:p>
            <a:pPr>
              <a:buNone/>
            </a:pPr>
            <a:r>
              <a:rPr lang="en-US" sz="2000" dirty="0" smtClean="0"/>
              <a:t>long temp = a[one];</a:t>
            </a:r>
          </a:p>
          <a:p>
            <a:pPr>
              <a:buNone/>
            </a:pPr>
            <a:r>
              <a:rPr lang="en-US" sz="2000" dirty="0" smtClean="0"/>
              <a:t>a[one] = a[two];</a:t>
            </a:r>
          </a:p>
          <a:p>
            <a:pPr>
              <a:buNone/>
            </a:pPr>
            <a:r>
              <a:rPr lang="en-US" sz="2000" dirty="0" smtClean="0"/>
              <a:t>a[two] = temp;</a:t>
            </a:r>
          </a:p>
          <a:p>
            <a:pPr>
              <a:buNone/>
            </a:pPr>
            <a:r>
              <a:rPr lang="en-US" sz="2000" dirty="0" smtClean="0"/>
              <a:t>}</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28600"/>
            <a:ext cx="8763000" cy="6096000"/>
          </a:xfrm>
        </p:spPr>
        <p:txBody>
          <a:bodyPr/>
          <a:lstStyle/>
          <a:p>
            <a:pPr>
              <a:buNone/>
            </a:pPr>
            <a:r>
              <a:rPr lang="en-US" sz="2800" dirty="0" smtClean="0"/>
              <a:t>void </a:t>
            </a:r>
            <a:r>
              <a:rPr lang="en-US" sz="2800" dirty="0" err="1" smtClean="0"/>
              <a:t>bubbleSort</a:t>
            </a:r>
            <a:r>
              <a:rPr lang="en-US" sz="2800" dirty="0" smtClean="0"/>
              <a:t>(</a:t>
            </a:r>
            <a:r>
              <a:rPr lang="en-US" sz="2800" dirty="0" err="1" smtClean="0"/>
              <a:t>int</a:t>
            </a:r>
            <a:r>
              <a:rPr lang="en-US" sz="2800" dirty="0" smtClean="0"/>
              <a:t> a[ ] , </a:t>
            </a:r>
            <a:r>
              <a:rPr lang="en-US" sz="2800" dirty="0" err="1" smtClean="0"/>
              <a:t>int</a:t>
            </a:r>
            <a:r>
              <a:rPr lang="en-US" sz="2800" dirty="0" smtClean="0"/>
              <a:t> </a:t>
            </a:r>
            <a:r>
              <a:rPr lang="en-US" sz="2800" dirty="0" err="1" smtClean="0"/>
              <a:t>nElems</a:t>
            </a:r>
            <a:r>
              <a:rPr lang="en-US" sz="2800" dirty="0" smtClean="0"/>
              <a:t>)</a:t>
            </a:r>
          </a:p>
          <a:p>
            <a:pPr>
              <a:buNone/>
            </a:pPr>
            <a:r>
              <a:rPr lang="en-US" sz="2800" dirty="0" smtClean="0"/>
              <a:t>{</a:t>
            </a:r>
          </a:p>
          <a:p>
            <a:pPr>
              <a:buNone/>
            </a:pPr>
            <a:r>
              <a:rPr lang="en-US" sz="2800" dirty="0" err="1" smtClean="0"/>
              <a:t>int</a:t>
            </a:r>
            <a:r>
              <a:rPr lang="en-US" sz="2800" dirty="0" smtClean="0"/>
              <a:t> out, in; </a:t>
            </a:r>
          </a:p>
          <a:p>
            <a:pPr>
              <a:buNone/>
            </a:pPr>
            <a:r>
              <a:rPr lang="en-US" sz="2800" dirty="0" smtClean="0"/>
              <a:t>for(out=nElems-1; out&gt;1; out--)   </a:t>
            </a:r>
            <a:r>
              <a:rPr lang="en-US" sz="2000" dirty="0" smtClean="0"/>
              <a:t>// outer loop (backward)</a:t>
            </a:r>
          </a:p>
          <a:p>
            <a:pPr>
              <a:buNone/>
            </a:pPr>
            <a:r>
              <a:rPr lang="en-US" sz="2000" dirty="0" smtClean="0"/>
              <a:t> {</a:t>
            </a:r>
          </a:p>
          <a:p>
            <a:pPr>
              <a:buNone/>
            </a:pPr>
            <a:r>
              <a:rPr lang="en-US" sz="2800" dirty="0" smtClean="0"/>
              <a:t>    for(in=0; in&lt;out; in++) 	 </a:t>
            </a:r>
            <a:r>
              <a:rPr lang="en-US" sz="2000" dirty="0" smtClean="0"/>
              <a:t>// inner loop (forward)</a:t>
            </a:r>
          </a:p>
          <a:p>
            <a:pPr>
              <a:buNone/>
            </a:pPr>
            <a:r>
              <a:rPr lang="en-US" sz="2000" dirty="0" smtClean="0"/>
              <a:t>	{</a:t>
            </a:r>
          </a:p>
          <a:p>
            <a:pPr>
              <a:buNone/>
            </a:pPr>
            <a:r>
              <a:rPr lang="en-US" sz="2800" dirty="0" smtClean="0"/>
              <a:t>       if( a[in] &gt; a[in+1] ) 			</a:t>
            </a:r>
            <a:r>
              <a:rPr lang="en-US" sz="2000" dirty="0" smtClean="0"/>
              <a:t>// out of order?</a:t>
            </a:r>
          </a:p>
          <a:p>
            <a:pPr>
              <a:buNone/>
            </a:pPr>
            <a:r>
              <a:rPr lang="en-US" sz="2800" dirty="0" smtClean="0"/>
              <a:t>          long temp = a[in];		  </a:t>
            </a:r>
            <a:r>
              <a:rPr lang="en-US" sz="2000" dirty="0" smtClean="0"/>
              <a:t>// swap them</a:t>
            </a:r>
          </a:p>
          <a:p>
            <a:pPr>
              <a:buNone/>
            </a:pPr>
            <a:r>
              <a:rPr lang="en-US" sz="2000" dirty="0" smtClean="0"/>
              <a:t>		</a:t>
            </a:r>
            <a:r>
              <a:rPr lang="en-US" sz="2800" dirty="0" smtClean="0"/>
              <a:t>a[in] = a[in+1];</a:t>
            </a:r>
          </a:p>
          <a:p>
            <a:pPr>
              <a:buNone/>
            </a:pPr>
            <a:r>
              <a:rPr lang="en-US" sz="2800" dirty="0" smtClean="0"/>
              <a:t>		a[in+1] = temp;</a:t>
            </a:r>
          </a:p>
          <a:p>
            <a:pPr>
              <a:buNone/>
            </a:pPr>
            <a:r>
              <a:rPr lang="en-US" sz="2000" dirty="0" smtClean="0"/>
              <a:t>     }</a:t>
            </a:r>
          </a:p>
          <a:p>
            <a:pPr>
              <a:buNone/>
            </a:pPr>
            <a:r>
              <a:rPr lang="en-US" sz="2000" dirty="0" smtClean="0"/>
              <a:t> }</a:t>
            </a:r>
          </a:p>
          <a:p>
            <a:pPr>
              <a:buNone/>
            </a:pPr>
            <a:r>
              <a:rPr lang="en-US" sz="2800" dirty="0" smtClean="0"/>
              <a:t>} 			</a:t>
            </a:r>
            <a:r>
              <a:rPr lang="en-US" sz="2400" dirty="0" smtClean="0"/>
              <a:t>// end </a:t>
            </a:r>
            <a:r>
              <a:rPr lang="en-US" sz="2400" dirty="0" err="1" smtClean="0"/>
              <a:t>bubbleSort</a:t>
            </a:r>
            <a:r>
              <a:rPr lang="en-US" sz="2400" dirty="0" smtClean="0"/>
              <a:t>()</a:t>
            </a:r>
            <a:endParaRPr lang="en-US" sz="2400" dirty="0"/>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94" name="Rectangle 22"/>
          <p:cNvSpPr>
            <a:spLocks noGrp="1" noChangeArrowheads="1"/>
          </p:cNvSpPr>
          <p:nvPr>
            <p:ph type="title"/>
          </p:nvPr>
        </p:nvSpPr>
        <p:spPr>
          <a:xfrm>
            <a:off x="914400" y="381000"/>
            <a:ext cx="7772400" cy="965200"/>
          </a:xfrm>
        </p:spPr>
        <p:txBody>
          <a:bodyPr/>
          <a:lstStyle/>
          <a:p>
            <a:r>
              <a:rPr lang="en-US" dirty="0"/>
              <a:t>Summary</a:t>
            </a:r>
          </a:p>
        </p:txBody>
      </p:sp>
      <p:sp>
        <p:nvSpPr>
          <p:cNvPr id="79895" name="Rectangle 23"/>
          <p:cNvSpPr>
            <a:spLocks noGrp="1" noChangeArrowheads="1"/>
          </p:cNvSpPr>
          <p:nvPr>
            <p:ph type="body" idx="1"/>
          </p:nvPr>
        </p:nvSpPr>
        <p:spPr>
          <a:xfrm>
            <a:off x="685800" y="1574800"/>
            <a:ext cx="7772400" cy="4400550"/>
          </a:xfrm>
        </p:spPr>
        <p:txBody>
          <a:bodyPr/>
          <a:lstStyle/>
          <a:p>
            <a:r>
              <a:rPr lang="en-US" sz="2800" b="1" dirty="0"/>
              <a:t>“Bubble Up” algorithm will </a:t>
            </a:r>
            <a:r>
              <a:rPr lang="en-US" sz="2800" b="1" dirty="0">
                <a:solidFill>
                  <a:srgbClr val="3333FF"/>
                </a:solidFill>
              </a:rPr>
              <a:t>move largest value to its correct location</a:t>
            </a:r>
            <a:r>
              <a:rPr lang="en-US" sz="2800" b="1" dirty="0"/>
              <a:t> (to the right)</a:t>
            </a:r>
          </a:p>
          <a:p>
            <a:r>
              <a:rPr lang="en-US" sz="2800" b="1" dirty="0"/>
              <a:t>Repeat “Bubble Up” until all elements are correctly placed:</a:t>
            </a:r>
          </a:p>
          <a:p>
            <a:pPr lvl="1"/>
            <a:r>
              <a:rPr lang="en-US" sz="2800" b="1" dirty="0">
                <a:solidFill>
                  <a:srgbClr val="3333FF"/>
                </a:solidFill>
              </a:rPr>
              <a:t>Maximum of N-1 times</a:t>
            </a:r>
          </a:p>
          <a:p>
            <a:pPr lvl="1"/>
            <a:r>
              <a:rPr lang="en-US" sz="2800" b="1" dirty="0"/>
              <a:t>Can finish early if </a:t>
            </a:r>
            <a:r>
              <a:rPr lang="en-US" sz="2800" b="1" dirty="0">
                <a:solidFill>
                  <a:srgbClr val="3333FF"/>
                </a:solidFill>
              </a:rPr>
              <a:t>no swapping</a:t>
            </a:r>
            <a:r>
              <a:rPr lang="en-US" sz="2800" b="1" dirty="0"/>
              <a:t> occurs</a:t>
            </a:r>
          </a:p>
          <a:p>
            <a:r>
              <a:rPr lang="en-US" sz="2800" b="1" dirty="0"/>
              <a:t>We reduce the number of elements we compare each time one is correctly placed</a:t>
            </a:r>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ransition/>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F270C422-27DC-4EF9-871F-8C7028E39884}" type="slidenum">
              <a:rPr lang="en-US"/>
              <a:pPr/>
              <a:t>93</a:t>
            </a:fld>
            <a:endParaRPr lang="en-US"/>
          </a:p>
        </p:txBody>
      </p:sp>
      <p:sp>
        <p:nvSpPr>
          <p:cNvPr id="12290" name="Rectangle 2"/>
          <p:cNvSpPr>
            <a:spLocks noGrp="1" noChangeArrowheads="1"/>
          </p:cNvSpPr>
          <p:nvPr>
            <p:ph type="title"/>
          </p:nvPr>
        </p:nvSpPr>
        <p:spPr>
          <a:xfrm>
            <a:off x="1143000" y="228600"/>
            <a:ext cx="7772400" cy="1143000"/>
          </a:xfrm>
        </p:spPr>
        <p:txBody>
          <a:bodyPr/>
          <a:lstStyle/>
          <a:p>
            <a:r>
              <a:rPr lang="en-US" dirty="0"/>
              <a:t>Selection Sort</a:t>
            </a:r>
          </a:p>
        </p:txBody>
      </p:sp>
      <p:sp>
        <p:nvSpPr>
          <p:cNvPr id="12291" name="Rectangle 3"/>
          <p:cNvSpPr>
            <a:spLocks noGrp="1" noChangeArrowheads="1"/>
          </p:cNvSpPr>
          <p:nvPr>
            <p:ph type="body" idx="1"/>
          </p:nvPr>
        </p:nvSpPr>
        <p:spPr/>
        <p:txBody>
          <a:bodyPr/>
          <a:lstStyle/>
          <a:p>
            <a:r>
              <a:rPr lang="en-US" dirty="0"/>
              <a:t>Selection sort is a relatively easy to understand algorithm</a:t>
            </a:r>
          </a:p>
          <a:p>
            <a:r>
              <a:rPr lang="en-US" dirty="0"/>
              <a:t>Sorts an array by making several passes through the array, selecting the next smallest item in the array each time and placing it where it belongs in the array</a:t>
            </a:r>
          </a:p>
          <a:p>
            <a:r>
              <a:rPr lang="en-US" dirty="0"/>
              <a:t>Efficiency is O(n*n)</a:t>
            </a:r>
          </a:p>
          <a:p>
            <a:pPr>
              <a:buNone/>
            </a:pPr>
            <a:endParaRPr lang="en-US" dirty="0"/>
          </a:p>
        </p:txBody>
      </p:sp>
      <p:sp>
        <p:nvSpPr>
          <p:cNvPr id="5" name="TextBox 4"/>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0B7D3E0E-4215-4D71-B5BD-463B2BB61FA1}" type="slidenum">
              <a:rPr lang="en-US"/>
              <a:pPr/>
              <a:t>94</a:t>
            </a:fld>
            <a:endParaRPr lang="en-US"/>
          </a:p>
        </p:txBody>
      </p:sp>
      <p:sp>
        <p:nvSpPr>
          <p:cNvPr id="13314" name="Rectangle 2"/>
          <p:cNvSpPr>
            <a:spLocks noGrp="1" noChangeArrowheads="1"/>
          </p:cNvSpPr>
          <p:nvPr>
            <p:ph type="title"/>
          </p:nvPr>
        </p:nvSpPr>
        <p:spPr>
          <a:xfrm>
            <a:off x="1143000" y="0"/>
            <a:ext cx="7772400" cy="1143000"/>
          </a:xfrm>
        </p:spPr>
        <p:txBody>
          <a:bodyPr/>
          <a:lstStyle/>
          <a:p>
            <a:r>
              <a:rPr lang="en-US" dirty="0"/>
              <a:t>Selection Sort (continued)</a:t>
            </a:r>
          </a:p>
        </p:txBody>
      </p:sp>
      <p:sp>
        <p:nvSpPr>
          <p:cNvPr id="13315" name="Rectangle 3"/>
          <p:cNvSpPr>
            <a:spLocks noGrp="1" noChangeArrowheads="1"/>
          </p:cNvSpPr>
          <p:nvPr>
            <p:ph type="body" idx="1"/>
          </p:nvPr>
        </p:nvSpPr>
        <p:spPr>
          <a:xfrm>
            <a:off x="1143000" y="1143000"/>
            <a:ext cx="7772400" cy="1828800"/>
          </a:xfrm>
        </p:spPr>
        <p:txBody>
          <a:bodyPr/>
          <a:lstStyle/>
          <a:p>
            <a:r>
              <a:rPr lang="en-US" dirty="0"/>
              <a:t>Selection sort is called a quadratic sort</a:t>
            </a:r>
          </a:p>
          <a:p>
            <a:pPr lvl="1"/>
            <a:r>
              <a:rPr lang="en-US" dirty="0"/>
              <a:t>Number of comparisons is O(n*n)</a:t>
            </a:r>
          </a:p>
          <a:p>
            <a:pPr lvl="1"/>
            <a:r>
              <a:rPr lang="en-US" dirty="0"/>
              <a:t>Number of exchanges is O(n)</a:t>
            </a:r>
          </a:p>
          <a:p>
            <a:endParaRPr lang="en-US" dirty="0"/>
          </a:p>
        </p:txBody>
      </p:sp>
      <p:sp>
        <p:nvSpPr>
          <p:cNvPr id="5" name="Rectangle 5"/>
          <p:cNvSpPr txBox="1">
            <a:spLocks noChangeArrowheads="1"/>
          </p:cNvSpPr>
          <p:nvPr/>
        </p:nvSpPr>
        <p:spPr bwMode="auto">
          <a:xfrm>
            <a:off x="1219200" y="2971800"/>
            <a:ext cx="7053262" cy="4802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Char char="n"/>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The total number of comparisons is always</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Tx/>
              <a:buNone/>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		(</a:t>
            </a:r>
            <a:r>
              <a:rPr kumimoji="0" lang="en-US" sz="2400" b="0" i="1" u="none" strike="noStrike" kern="0" cap="none" spc="0" normalizeH="0" baseline="0" noProof="0" dirty="0" smtClean="0">
                <a:ln>
                  <a:noFill/>
                </a:ln>
                <a:solidFill>
                  <a:schemeClr val="tx1"/>
                </a:solidFill>
                <a:effectLst/>
                <a:uLnTx/>
                <a:uFillTx/>
                <a:latin typeface="+mn-lt"/>
                <a:ea typeface="+mn-ea"/>
                <a:cs typeface="+mn-cs"/>
              </a:rPr>
              <a:t>n</a:t>
            </a:r>
            <a:r>
              <a:rPr kumimoji="0" lang="en-US" sz="2400" b="0" i="0" u="none" strike="noStrike" kern="0" cap="none" spc="0" normalizeH="0" baseline="0" noProof="0" dirty="0" smtClean="0">
                <a:ln>
                  <a:noFill/>
                </a:ln>
                <a:solidFill>
                  <a:schemeClr val="tx1"/>
                </a:solidFill>
                <a:effectLst/>
                <a:uLnTx/>
                <a:uFillTx/>
                <a:latin typeface="+mn-lt"/>
                <a:ea typeface="+mn-ea"/>
                <a:cs typeface="+mn-cs"/>
              </a:rPr>
              <a:t>-1) + (</a:t>
            </a:r>
            <a:r>
              <a:rPr kumimoji="0" lang="en-US" sz="2400" b="0" i="1" u="none" strike="noStrike" kern="0" cap="none" spc="0" normalizeH="0" baseline="0" noProof="0" dirty="0" smtClean="0">
                <a:ln>
                  <a:noFill/>
                </a:ln>
                <a:solidFill>
                  <a:schemeClr val="tx1"/>
                </a:solidFill>
                <a:effectLst/>
                <a:uLnTx/>
                <a:uFillTx/>
                <a:latin typeface="+mn-lt"/>
                <a:ea typeface="+mn-ea"/>
                <a:cs typeface="+mn-cs"/>
              </a:rPr>
              <a:t>n</a:t>
            </a:r>
            <a:r>
              <a:rPr kumimoji="0" lang="en-US" sz="2400" b="0" i="0" u="none" strike="noStrike" kern="0" cap="none" spc="0" normalizeH="0" baseline="0" noProof="0" dirty="0" smtClean="0">
                <a:ln>
                  <a:noFill/>
                </a:ln>
                <a:solidFill>
                  <a:schemeClr val="tx1"/>
                </a:solidFill>
                <a:effectLst/>
                <a:uLnTx/>
                <a:uFillTx/>
                <a:latin typeface="+mn-lt"/>
                <a:ea typeface="+mn-ea"/>
                <a:cs typeface="+mn-cs"/>
              </a:rPr>
              <a:t>-2) + ... + 1 = </a:t>
            </a:r>
            <a:r>
              <a:rPr kumimoji="0" lang="en-US" sz="2400" b="0" i="1" u="none" strike="noStrike" kern="0" cap="none" spc="0" normalizeH="0" baseline="0" noProof="0" dirty="0" smtClean="0">
                <a:ln>
                  <a:noFill/>
                </a:ln>
                <a:solidFill>
                  <a:schemeClr val="tx1"/>
                </a:solidFill>
                <a:effectLst/>
                <a:uLnTx/>
                <a:uFillTx/>
                <a:latin typeface="+mn-lt"/>
                <a:ea typeface="+mn-ea"/>
                <a:cs typeface="+mn-cs"/>
              </a:rPr>
              <a:t>n</a:t>
            </a:r>
            <a:r>
              <a:rPr kumimoji="0" lang="en-US" sz="2400" b="0" i="0" u="none" strike="noStrike" kern="0" cap="none" spc="0" normalizeH="0" baseline="0" noProof="0" dirty="0" smtClean="0">
                <a:ln>
                  <a:noFill/>
                </a:ln>
                <a:solidFill>
                  <a:schemeClr val="tx1"/>
                </a:solidFill>
                <a:effectLst/>
                <a:uLnTx/>
                <a:uFillTx/>
                <a:latin typeface="+mn-lt"/>
                <a:ea typeface="+mn-ea"/>
                <a:cs typeface="+mn-cs"/>
              </a:rPr>
              <a:t>(</a:t>
            </a:r>
            <a:r>
              <a:rPr kumimoji="0" lang="en-US" sz="2400" b="0" i="1" u="none" strike="noStrike" kern="0" cap="none" spc="0" normalizeH="0" baseline="0" noProof="0" dirty="0" smtClean="0">
                <a:ln>
                  <a:noFill/>
                </a:ln>
                <a:solidFill>
                  <a:schemeClr val="tx1"/>
                </a:solidFill>
                <a:effectLst/>
                <a:uLnTx/>
                <a:uFillTx/>
                <a:latin typeface="+mn-lt"/>
                <a:ea typeface="+mn-ea"/>
                <a:cs typeface="+mn-cs"/>
              </a:rPr>
              <a:t>n</a:t>
            </a:r>
            <a:r>
              <a:rPr kumimoji="0" lang="en-US" sz="2400" b="0" i="0" u="none" strike="noStrike" kern="0" cap="none" spc="0" normalizeH="0" baseline="0" noProof="0" dirty="0" smtClean="0">
                <a:ln>
                  <a:noFill/>
                </a:ln>
                <a:solidFill>
                  <a:schemeClr val="tx1"/>
                </a:solidFill>
                <a:effectLst/>
                <a:uLnTx/>
                <a:uFillTx/>
                <a:latin typeface="+mn-lt"/>
                <a:ea typeface="+mn-ea"/>
                <a:cs typeface="+mn-cs"/>
              </a:rPr>
              <a:t>-1) / 2</a:t>
            </a: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Char char="n"/>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No average, best, or worst case —</a:t>
            </a:r>
          </a:p>
          <a:p>
            <a:pPr marL="342900" marR="0" lvl="0" indent="-342900" algn="l" defTabSz="914400" rtl="0" eaLnBrk="1" fontAlgn="base" latinLnBrk="0" hangingPunct="1">
              <a:lnSpc>
                <a:spcPct val="100000"/>
              </a:lnSpc>
              <a:spcBef>
                <a:spcPct val="0"/>
              </a:spcBef>
              <a:spcAft>
                <a:spcPct val="0"/>
              </a:spcAft>
              <a:buClr>
                <a:schemeClr val="accent1"/>
              </a:buClr>
              <a:buSzPct val="80000"/>
              <a:buFontTx/>
              <a:buNone/>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 		always the same.</a:t>
            </a:r>
          </a:p>
          <a:p>
            <a:pPr marL="342900" marR="0" lvl="0" indent="-342900" algn="l" defTabSz="914400" rtl="0" eaLnBrk="1" fontAlgn="base" latinLnBrk="0" hangingPunct="1">
              <a:lnSpc>
                <a:spcPct val="100000"/>
              </a:lnSpc>
              <a:spcBef>
                <a:spcPct val="0"/>
              </a:spcBef>
              <a:spcAft>
                <a:spcPct val="0"/>
              </a:spcAft>
              <a:buClr>
                <a:schemeClr val="accent1"/>
              </a:buClr>
              <a:buSzPct val="80000"/>
              <a:buFontTx/>
              <a:buNone/>
              <a:tabLst/>
              <a:defRPr/>
            </a:pPr>
            <a:endParaRPr kumimoji="0" lang="en-US" sz="3200" b="0" i="0" u="none" strike="noStrike" kern="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accent1"/>
              </a:buClr>
              <a:buSzPct val="80000"/>
              <a:buFont typeface="Wingdings" pitchFamily="2" charset="2"/>
              <a:buChar char="n"/>
              <a:tabLst/>
              <a:defRPr/>
            </a:pPr>
            <a:r>
              <a:rPr kumimoji="0" lang="en-US" sz="3200" b="0" i="0" u="none" strike="noStrike" kern="0" cap="none" spc="0" normalizeH="0" baseline="0" noProof="0" dirty="0" smtClean="0">
                <a:ln>
                  <a:noFill/>
                </a:ln>
                <a:solidFill>
                  <a:schemeClr val="tx1"/>
                </a:solidFill>
                <a:effectLst/>
                <a:uLnTx/>
                <a:uFillTx/>
                <a:latin typeface="+mn-lt"/>
                <a:ea typeface="+mn-ea"/>
                <a:cs typeface="+mn-cs"/>
              </a:rPr>
              <a:t>An </a:t>
            </a:r>
            <a:r>
              <a:rPr kumimoji="0" lang="en-US" sz="3200" b="0" i="1" u="none" strike="noStrike" kern="0" cap="none" spc="0" normalizeH="0" baseline="0" noProof="0" dirty="0" smtClean="0">
                <a:ln>
                  <a:noFill/>
                </a:ln>
                <a:solidFill>
                  <a:schemeClr val="tx1"/>
                </a:solidFill>
                <a:effectLst/>
                <a:uLnTx/>
                <a:uFillTx/>
                <a:latin typeface="+mn-lt"/>
                <a:ea typeface="+mn-ea"/>
                <a:cs typeface="+mn-cs"/>
              </a:rPr>
              <a:t>O</a:t>
            </a:r>
            <a:r>
              <a:rPr kumimoji="0" lang="en-US" sz="3200" b="0" i="0" u="none" strike="noStrike" kern="0" cap="none" spc="0" normalizeH="0" baseline="0" noProof="0" dirty="0" smtClean="0">
                <a:ln>
                  <a:noFill/>
                </a:ln>
                <a:solidFill>
                  <a:schemeClr val="tx1"/>
                </a:solidFill>
                <a:effectLst/>
                <a:uLnTx/>
                <a:uFillTx/>
                <a:latin typeface="+mn-lt"/>
                <a:ea typeface="+mn-ea"/>
                <a:cs typeface="+mn-cs"/>
              </a:rPr>
              <a:t>(</a:t>
            </a:r>
            <a:r>
              <a:rPr kumimoji="0" lang="en-US" sz="3200" b="0" i="1" u="none" strike="noStrike" kern="0" cap="none" spc="0" normalizeH="0" baseline="0" noProof="0" dirty="0" smtClean="0">
                <a:ln>
                  <a:noFill/>
                </a:ln>
                <a:solidFill>
                  <a:schemeClr val="tx1"/>
                </a:solidFill>
                <a:effectLst/>
                <a:uLnTx/>
                <a:uFillTx/>
                <a:latin typeface="+mn-lt"/>
                <a:ea typeface="+mn-ea"/>
                <a:cs typeface="+mn-cs"/>
              </a:rPr>
              <a:t>n</a:t>
            </a:r>
            <a:r>
              <a:rPr kumimoji="0" lang="en-US" sz="3200" b="0" i="0" u="none" strike="noStrike" kern="0" cap="none" spc="0" normalizeH="0" baseline="30000" noProof="0" dirty="0" smtClean="0">
                <a:ln>
                  <a:noFill/>
                </a:ln>
                <a:solidFill>
                  <a:schemeClr val="tx1"/>
                </a:solidFill>
                <a:effectLst/>
                <a:uLnTx/>
                <a:uFillTx/>
                <a:latin typeface="+mn-lt"/>
                <a:ea typeface="+mn-ea"/>
                <a:cs typeface="+mn-cs"/>
              </a:rPr>
              <a:t>2</a:t>
            </a:r>
            <a:r>
              <a:rPr kumimoji="0" lang="en-US" sz="3200" b="0" i="0" u="none" strike="noStrike" kern="0" cap="none" spc="0" normalizeH="0" baseline="0" noProof="0" dirty="0" smtClean="0">
                <a:ln>
                  <a:noFill/>
                </a:ln>
                <a:solidFill>
                  <a:schemeClr val="tx1"/>
                </a:solidFill>
                <a:effectLst/>
                <a:uLnTx/>
                <a:uFillTx/>
                <a:latin typeface="+mn-lt"/>
                <a:ea typeface="+mn-ea"/>
                <a:cs typeface="+mn-cs"/>
              </a:rPr>
              <a:t>) algorithm.</a:t>
            </a:r>
            <a:endParaRPr kumimoji="0" lang="en-US" sz="3200" b="0" i="0" u="none" strike="noStrike" kern="0" cap="none" spc="0" normalizeH="0" baseline="0" noProof="0" dirty="0">
              <a:ln>
                <a:noFill/>
              </a:ln>
              <a:solidFill>
                <a:schemeClr val="tx1"/>
              </a:solidFill>
              <a:effectLst/>
              <a:uLnTx/>
              <a:uFillTx/>
              <a:latin typeface="+mn-lt"/>
              <a:ea typeface="+mn-ea"/>
              <a:cs typeface="+mn-cs"/>
            </a:endParaRPr>
          </a:p>
        </p:txBody>
      </p:sp>
      <p:sp>
        <p:nvSpPr>
          <p:cNvPr id="6" name="Rectangle 6"/>
          <p:cNvSpPr>
            <a:spLocks noChangeArrowheads="1"/>
          </p:cNvSpPr>
          <p:nvPr/>
        </p:nvSpPr>
        <p:spPr bwMode="auto">
          <a:xfrm>
            <a:off x="2286000" y="6019800"/>
            <a:ext cx="947738" cy="554037"/>
          </a:xfrm>
          <a:prstGeom prst="rect">
            <a:avLst/>
          </a:prstGeom>
          <a:noFill/>
          <a:ln w="9525">
            <a:solidFill>
              <a:srgbClr val="FF0000"/>
            </a:solidFill>
            <a:miter lim="800000"/>
            <a:headEnd/>
            <a:tailEnd/>
          </a:ln>
          <a:effectLst/>
        </p:spPr>
        <p:txBody>
          <a:bodyPr wrap="none" anchor="ctr"/>
          <a:lstStyle/>
          <a:p>
            <a:endParaRPr lang="en-US"/>
          </a:p>
        </p:txBody>
      </p:sp>
      <p:sp>
        <p:nvSpPr>
          <p:cNvPr id="7" name="TextBox 6"/>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43000" y="304800"/>
            <a:ext cx="7772400" cy="1143000"/>
          </a:xfrm>
        </p:spPr>
        <p:txBody>
          <a:bodyPr/>
          <a:lstStyle/>
          <a:p>
            <a:r>
              <a:rPr lang="en-GB" b="1" dirty="0" smtClean="0"/>
              <a:t>Selection Sort</a:t>
            </a:r>
            <a:endParaRPr lang="en-US" b="1" dirty="0" smtClean="0"/>
          </a:p>
        </p:txBody>
      </p:sp>
      <p:sp>
        <p:nvSpPr>
          <p:cNvPr id="7171" name="Rectangle 3"/>
          <p:cNvSpPr>
            <a:spLocks noGrp="1" noChangeArrowheads="1"/>
          </p:cNvSpPr>
          <p:nvPr>
            <p:ph type="body" idx="1"/>
          </p:nvPr>
        </p:nvSpPr>
        <p:spPr>
          <a:xfrm>
            <a:off x="1143000" y="1676400"/>
            <a:ext cx="7772400" cy="4114800"/>
          </a:xfrm>
        </p:spPr>
        <p:txBody>
          <a:bodyPr/>
          <a:lstStyle/>
          <a:p>
            <a:endParaRPr lang="en-US" dirty="0" smtClean="0"/>
          </a:p>
          <a:p>
            <a:r>
              <a:rPr lang="en-GB" dirty="0" smtClean="0"/>
              <a:t>In terms of an array A, the selection sort finds the smallest element in the array and exchanges it with A[0]. Then, ignoring A[0], the sort finds the next smallest and swaps it with A[1] and so on.</a:t>
            </a:r>
            <a:endParaRPr lang="en-US" dirty="0" smtClean="0"/>
          </a:p>
        </p:txBody>
      </p:sp>
      <p:sp>
        <p:nvSpPr>
          <p:cNvPr id="4" name="TextBox 3"/>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a:xfrm>
            <a:off x="1219200" y="0"/>
            <a:ext cx="7050240" cy="1036909"/>
          </a:xfrm>
          <a:ln/>
        </p:spPr>
        <p:txBody>
          <a:bodyPr/>
          <a:lstStyle/>
          <a:p>
            <a:pPr defTabSz="829452"/>
            <a:r>
              <a:rPr lang="en-US" dirty="0"/>
              <a:t>Selection Sorting</a:t>
            </a:r>
          </a:p>
        </p:txBody>
      </p:sp>
      <p:sp>
        <p:nvSpPr>
          <p:cNvPr id="24585" name="Rectangle 9"/>
          <p:cNvSpPr>
            <a:spLocks noChangeArrowheads="1"/>
          </p:cNvSpPr>
          <p:nvPr/>
        </p:nvSpPr>
        <p:spPr bwMode="auto">
          <a:xfrm>
            <a:off x="6092640" y="32216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4586" name="Rectangle 10"/>
          <p:cNvSpPr>
            <a:spLocks noChangeArrowheads="1"/>
          </p:cNvSpPr>
          <p:nvPr/>
        </p:nvSpPr>
        <p:spPr bwMode="auto">
          <a:xfrm>
            <a:off x="6507360" y="32216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4587" name="Rectangle 11"/>
          <p:cNvSpPr>
            <a:spLocks noChangeArrowheads="1"/>
          </p:cNvSpPr>
          <p:nvPr/>
        </p:nvSpPr>
        <p:spPr bwMode="auto">
          <a:xfrm>
            <a:off x="6922080" y="32216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4588" name="Rectangle 12"/>
          <p:cNvSpPr>
            <a:spLocks noChangeArrowheads="1"/>
          </p:cNvSpPr>
          <p:nvPr/>
        </p:nvSpPr>
        <p:spPr bwMode="auto">
          <a:xfrm>
            <a:off x="7336800" y="32216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4589" name="Rectangle 13"/>
          <p:cNvSpPr>
            <a:spLocks noChangeArrowheads="1"/>
          </p:cNvSpPr>
          <p:nvPr/>
        </p:nvSpPr>
        <p:spPr bwMode="auto">
          <a:xfrm>
            <a:off x="7751520" y="3221618"/>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4590" name="Rectangle 14"/>
          <p:cNvSpPr>
            <a:spLocks noChangeArrowheads="1"/>
          </p:cNvSpPr>
          <p:nvPr/>
        </p:nvSpPr>
        <p:spPr bwMode="auto">
          <a:xfrm>
            <a:off x="609264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4591" name="Rectangle 15"/>
          <p:cNvSpPr>
            <a:spLocks noChangeArrowheads="1"/>
          </p:cNvSpPr>
          <p:nvPr/>
        </p:nvSpPr>
        <p:spPr bwMode="auto">
          <a:xfrm>
            <a:off x="650736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4592" name="Rectangle 16"/>
          <p:cNvSpPr>
            <a:spLocks noChangeArrowheads="1"/>
          </p:cNvSpPr>
          <p:nvPr/>
        </p:nvSpPr>
        <p:spPr bwMode="auto">
          <a:xfrm>
            <a:off x="692208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dirty="0">
                <a:solidFill>
                  <a:schemeClr val="tx1"/>
                </a:solidFill>
              </a:rPr>
              <a:t>20</a:t>
            </a:r>
          </a:p>
        </p:txBody>
      </p:sp>
      <p:sp>
        <p:nvSpPr>
          <p:cNvPr id="24593" name="Rectangle 17"/>
          <p:cNvSpPr>
            <a:spLocks noChangeArrowheads="1"/>
          </p:cNvSpPr>
          <p:nvPr/>
        </p:nvSpPr>
        <p:spPr bwMode="auto">
          <a:xfrm>
            <a:off x="733680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dirty="0">
                <a:solidFill>
                  <a:schemeClr val="tx1"/>
                </a:solidFill>
              </a:rPr>
              <a:t>10</a:t>
            </a:r>
          </a:p>
        </p:txBody>
      </p:sp>
      <p:sp>
        <p:nvSpPr>
          <p:cNvPr id="24594" name="Rectangle 18"/>
          <p:cNvSpPr>
            <a:spLocks noChangeArrowheads="1"/>
          </p:cNvSpPr>
          <p:nvPr/>
        </p:nvSpPr>
        <p:spPr bwMode="auto">
          <a:xfrm>
            <a:off x="7751520" y="4051146"/>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4595" name="Rectangle 19"/>
          <p:cNvSpPr>
            <a:spLocks noChangeArrowheads="1"/>
          </p:cNvSpPr>
          <p:nvPr/>
        </p:nvSpPr>
        <p:spPr bwMode="auto">
          <a:xfrm>
            <a:off x="6092640" y="4880673"/>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4596" name="Rectangle 20"/>
          <p:cNvSpPr>
            <a:spLocks noChangeArrowheads="1"/>
          </p:cNvSpPr>
          <p:nvPr/>
        </p:nvSpPr>
        <p:spPr bwMode="auto">
          <a:xfrm>
            <a:off x="6507360" y="4880673"/>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4597" name="Rectangle 21"/>
          <p:cNvSpPr>
            <a:spLocks noChangeArrowheads="1"/>
          </p:cNvSpPr>
          <p:nvPr/>
        </p:nvSpPr>
        <p:spPr bwMode="auto">
          <a:xfrm>
            <a:off x="6922080" y="4880673"/>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4598" name="Rectangle 22"/>
          <p:cNvSpPr>
            <a:spLocks noChangeArrowheads="1"/>
          </p:cNvSpPr>
          <p:nvPr/>
        </p:nvSpPr>
        <p:spPr bwMode="auto">
          <a:xfrm>
            <a:off x="7336800" y="4880673"/>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4599" name="Rectangle 23"/>
          <p:cNvSpPr>
            <a:spLocks noChangeArrowheads="1"/>
          </p:cNvSpPr>
          <p:nvPr/>
        </p:nvSpPr>
        <p:spPr bwMode="auto">
          <a:xfrm>
            <a:off x="7751520" y="4880673"/>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4600" name="Rectangle 24"/>
          <p:cNvSpPr>
            <a:spLocks noChangeArrowheads="1"/>
          </p:cNvSpPr>
          <p:nvPr/>
        </p:nvSpPr>
        <p:spPr bwMode="auto">
          <a:xfrm>
            <a:off x="6092640" y="57102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4601" name="Rectangle 25"/>
          <p:cNvSpPr>
            <a:spLocks noChangeArrowheads="1"/>
          </p:cNvSpPr>
          <p:nvPr/>
        </p:nvSpPr>
        <p:spPr bwMode="auto">
          <a:xfrm>
            <a:off x="6507360" y="57102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4602" name="Rectangle 26"/>
          <p:cNvSpPr>
            <a:spLocks noChangeArrowheads="1"/>
          </p:cNvSpPr>
          <p:nvPr/>
        </p:nvSpPr>
        <p:spPr bwMode="auto">
          <a:xfrm>
            <a:off x="6922080" y="57102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4603" name="Rectangle 27"/>
          <p:cNvSpPr>
            <a:spLocks noChangeArrowheads="1"/>
          </p:cNvSpPr>
          <p:nvPr/>
        </p:nvSpPr>
        <p:spPr bwMode="auto">
          <a:xfrm>
            <a:off x="7336800" y="57102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4604" name="Rectangle 28"/>
          <p:cNvSpPr>
            <a:spLocks noChangeArrowheads="1"/>
          </p:cNvSpPr>
          <p:nvPr/>
        </p:nvSpPr>
        <p:spPr bwMode="auto">
          <a:xfrm>
            <a:off x="7751520" y="5710200"/>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24605" name="Line 29"/>
          <p:cNvSpPr>
            <a:spLocks noChangeShapeType="1"/>
          </p:cNvSpPr>
          <p:nvPr/>
        </p:nvSpPr>
        <p:spPr bwMode="auto">
          <a:xfrm flipV="1">
            <a:off x="7060320" y="3636382"/>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4606" name="Line 30"/>
          <p:cNvSpPr>
            <a:spLocks noChangeShapeType="1"/>
          </p:cNvSpPr>
          <p:nvPr/>
        </p:nvSpPr>
        <p:spPr bwMode="auto">
          <a:xfrm flipV="1">
            <a:off x="6300000" y="3636382"/>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4607" name="Line 31"/>
          <p:cNvSpPr>
            <a:spLocks noChangeShapeType="1"/>
          </p:cNvSpPr>
          <p:nvPr/>
        </p:nvSpPr>
        <p:spPr bwMode="auto">
          <a:xfrm flipH="1" flipV="1">
            <a:off x="6300000" y="3843764"/>
            <a:ext cx="76032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4608" name="Line 32"/>
          <p:cNvSpPr>
            <a:spLocks noChangeShapeType="1"/>
          </p:cNvSpPr>
          <p:nvPr/>
        </p:nvSpPr>
        <p:spPr bwMode="auto">
          <a:xfrm flipV="1">
            <a:off x="7958880" y="4465909"/>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4609" name="Line 33"/>
          <p:cNvSpPr>
            <a:spLocks noChangeShapeType="1"/>
          </p:cNvSpPr>
          <p:nvPr/>
        </p:nvSpPr>
        <p:spPr bwMode="auto">
          <a:xfrm flipV="1">
            <a:off x="6714720" y="4465909"/>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4610" name="Line 34"/>
          <p:cNvSpPr>
            <a:spLocks noChangeShapeType="1"/>
          </p:cNvSpPr>
          <p:nvPr/>
        </p:nvSpPr>
        <p:spPr bwMode="auto">
          <a:xfrm flipH="1" flipV="1">
            <a:off x="6714720" y="4673291"/>
            <a:ext cx="124416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4611" name="Line 35"/>
          <p:cNvSpPr>
            <a:spLocks noChangeShapeType="1"/>
          </p:cNvSpPr>
          <p:nvPr/>
        </p:nvSpPr>
        <p:spPr bwMode="auto">
          <a:xfrm flipV="1">
            <a:off x="7958880" y="5295436"/>
            <a:ext cx="0" cy="207382"/>
          </a:xfrm>
          <a:prstGeom prst="line">
            <a:avLst/>
          </a:prstGeom>
          <a:noFill/>
          <a:ln w="28575">
            <a:solidFill>
              <a:srgbClr val="FF3300"/>
            </a:solidFill>
            <a:round/>
            <a:headEnd/>
            <a:tailEnd/>
          </a:ln>
          <a:effectLst/>
        </p:spPr>
        <p:txBody>
          <a:bodyPr lIns="82945" tIns="41473" rIns="82945" bIns="41473"/>
          <a:lstStyle/>
          <a:p>
            <a:endParaRPr lang="en-US"/>
          </a:p>
        </p:txBody>
      </p:sp>
      <p:sp>
        <p:nvSpPr>
          <p:cNvPr id="24612" name="Line 36"/>
          <p:cNvSpPr>
            <a:spLocks noChangeShapeType="1"/>
          </p:cNvSpPr>
          <p:nvPr/>
        </p:nvSpPr>
        <p:spPr bwMode="auto">
          <a:xfrm flipV="1">
            <a:off x="7198560" y="5295436"/>
            <a:ext cx="0" cy="207382"/>
          </a:xfrm>
          <a:prstGeom prst="line">
            <a:avLst/>
          </a:prstGeom>
          <a:noFill/>
          <a:ln w="28575">
            <a:solidFill>
              <a:srgbClr val="FF3300"/>
            </a:solidFill>
            <a:round/>
            <a:headEnd/>
            <a:tailEnd type="triangle" w="med" len="med"/>
          </a:ln>
          <a:effectLst/>
        </p:spPr>
        <p:txBody>
          <a:bodyPr lIns="82945" tIns="41473" rIns="82945" bIns="41473"/>
          <a:lstStyle/>
          <a:p>
            <a:endParaRPr lang="en-US"/>
          </a:p>
        </p:txBody>
      </p:sp>
      <p:sp>
        <p:nvSpPr>
          <p:cNvPr id="24613" name="Line 37"/>
          <p:cNvSpPr>
            <a:spLocks noChangeShapeType="1"/>
          </p:cNvSpPr>
          <p:nvPr/>
        </p:nvSpPr>
        <p:spPr bwMode="auto">
          <a:xfrm flipH="1" flipV="1">
            <a:off x="7198560" y="5502818"/>
            <a:ext cx="760320" cy="0"/>
          </a:xfrm>
          <a:prstGeom prst="line">
            <a:avLst/>
          </a:prstGeom>
          <a:noFill/>
          <a:ln w="28575">
            <a:solidFill>
              <a:srgbClr val="FF3300"/>
            </a:solidFill>
            <a:round/>
            <a:headEnd/>
            <a:tailEnd/>
          </a:ln>
          <a:effectLst/>
        </p:spPr>
        <p:txBody>
          <a:bodyPr lIns="82945" tIns="41473" rIns="82945" bIns="41473"/>
          <a:lstStyle/>
          <a:p>
            <a:endParaRPr lang="en-US"/>
          </a:p>
        </p:txBody>
      </p:sp>
      <p:sp>
        <p:nvSpPr>
          <p:cNvPr id="24614" name="Rectangle 38"/>
          <p:cNvSpPr>
            <a:spLocks noChangeArrowheads="1"/>
          </p:cNvSpPr>
          <p:nvPr/>
        </p:nvSpPr>
        <p:spPr bwMode="auto">
          <a:xfrm>
            <a:off x="6092640" y="64014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5</a:t>
            </a:r>
          </a:p>
        </p:txBody>
      </p:sp>
      <p:sp>
        <p:nvSpPr>
          <p:cNvPr id="24615" name="Rectangle 39"/>
          <p:cNvSpPr>
            <a:spLocks noChangeArrowheads="1"/>
          </p:cNvSpPr>
          <p:nvPr/>
        </p:nvSpPr>
        <p:spPr bwMode="auto">
          <a:xfrm>
            <a:off x="6507360" y="64014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7</a:t>
            </a:r>
          </a:p>
        </p:txBody>
      </p:sp>
      <p:sp>
        <p:nvSpPr>
          <p:cNvPr id="24616" name="Rectangle 40"/>
          <p:cNvSpPr>
            <a:spLocks noChangeArrowheads="1"/>
          </p:cNvSpPr>
          <p:nvPr/>
        </p:nvSpPr>
        <p:spPr bwMode="auto">
          <a:xfrm>
            <a:off x="6922080" y="64014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8</a:t>
            </a:r>
          </a:p>
        </p:txBody>
      </p:sp>
      <p:sp>
        <p:nvSpPr>
          <p:cNvPr id="24617" name="Rectangle 41"/>
          <p:cNvSpPr>
            <a:spLocks noChangeArrowheads="1"/>
          </p:cNvSpPr>
          <p:nvPr/>
        </p:nvSpPr>
        <p:spPr bwMode="auto">
          <a:xfrm>
            <a:off x="7336800" y="64014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10</a:t>
            </a:r>
          </a:p>
        </p:txBody>
      </p:sp>
      <p:sp>
        <p:nvSpPr>
          <p:cNvPr id="24618" name="Rectangle 42"/>
          <p:cNvSpPr>
            <a:spLocks noChangeArrowheads="1"/>
          </p:cNvSpPr>
          <p:nvPr/>
        </p:nvSpPr>
        <p:spPr bwMode="auto">
          <a:xfrm>
            <a:off x="7751520" y="6401472"/>
            <a:ext cx="414720" cy="414764"/>
          </a:xfrm>
          <a:prstGeom prst="rect">
            <a:avLst/>
          </a:prstGeom>
          <a:solidFill>
            <a:schemeClr val="accent1"/>
          </a:solidFill>
          <a:ln w="9525">
            <a:solidFill>
              <a:schemeClr val="tx1"/>
            </a:solidFill>
            <a:miter lim="800000"/>
            <a:headEnd/>
            <a:tailEnd/>
          </a:ln>
          <a:effectLst/>
        </p:spPr>
        <p:txBody>
          <a:bodyPr wrap="none" lIns="82945" tIns="41473" rIns="82945" bIns="41473" anchor="ctr"/>
          <a:lstStyle/>
          <a:p>
            <a:pPr algn="ctr" eaLnBrk="1" hangingPunct="1"/>
            <a:r>
              <a:rPr lang="en-US">
                <a:solidFill>
                  <a:schemeClr val="tx1"/>
                </a:solidFill>
              </a:rPr>
              <a:t>20</a:t>
            </a:r>
          </a:p>
        </p:txBody>
      </p:sp>
      <p:sp>
        <p:nvSpPr>
          <p:cNvPr id="38" name="Content Placeholder 37"/>
          <p:cNvSpPr>
            <a:spLocks noGrp="1"/>
          </p:cNvSpPr>
          <p:nvPr>
            <p:ph idx="1"/>
          </p:nvPr>
        </p:nvSpPr>
        <p:spPr>
          <a:xfrm>
            <a:off x="990600" y="914400"/>
            <a:ext cx="7772400" cy="4114800"/>
          </a:xfrm>
        </p:spPr>
        <p:txBody>
          <a:bodyPr/>
          <a:lstStyle/>
          <a:p>
            <a:r>
              <a:rPr lang="en-US" sz="2000" dirty="0" smtClean="0"/>
              <a:t>more specifically:</a:t>
            </a:r>
          </a:p>
          <a:p>
            <a:pPr lvl="1"/>
            <a:r>
              <a:rPr lang="en-US" sz="2000" dirty="0" smtClean="0"/>
              <a:t>find the smallest value in the list</a:t>
            </a:r>
          </a:p>
          <a:p>
            <a:pPr lvl="1"/>
            <a:r>
              <a:rPr lang="en-US" sz="2000" dirty="0" smtClean="0"/>
              <a:t>switch it with the value in the first position</a:t>
            </a:r>
          </a:p>
          <a:p>
            <a:pPr lvl="1"/>
            <a:r>
              <a:rPr lang="en-US" sz="2000" dirty="0" smtClean="0"/>
              <a:t>find the next smallest value in the list</a:t>
            </a:r>
          </a:p>
          <a:p>
            <a:pPr lvl="1"/>
            <a:r>
              <a:rPr lang="en-US" sz="2000" dirty="0" smtClean="0"/>
              <a:t>switch it with the value in the second position</a:t>
            </a:r>
          </a:p>
          <a:p>
            <a:pPr lvl="1"/>
            <a:r>
              <a:rPr lang="en-US" sz="2000" dirty="0" smtClean="0"/>
              <a:t>repeat until all values are in their proper places</a:t>
            </a:r>
          </a:p>
          <a:p>
            <a:endParaRPr lang="en-US" sz="2000" dirty="0"/>
          </a:p>
        </p:txBody>
      </p:sp>
      <p:sp>
        <p:nvSpPr>
          <p:cNvPr id="39" name="TextBox 38"/>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211263" y="250825"/>
            <a:ext cx="7615237" cy="1106488"/>
            <a:chOff x="675" y="192"/>
            <a:chExt cx="4797" cy="697"/>
          </a:xfrm>
        </p:grpSpPr>
        <p:sp>
          <p:nvSpPr>
            <p:cNvPr id="8247" name="Oval 3"/>
            <p:cNvSpPr>
              <a:spLocks noChangeArrowheads="1"/>
            </p:cNvSpPr>
            <p:nvPr/>
          </p:nvSpPr>
          <p:spPr bwMode="hidden">
            <a:xfrm flipH="1">
              <a:off x="3067" y="192"/>
              <a:ext cx="696"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8248" name="Oval 4"/>
            <p:cNvSpPr>
              <a:spLocks noChangeArrowheads="1"/>
            </p:cNvSpPr>
            <p:nvPr/>
          </p:nvSpPr>
          <p:spPr bwMode="hidden">
            <a:xfrm flipH="1">
              <a:off x="4777" y="192"/>
              <a:ext cx="695"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8249" name="Oval 5"/>
            <p:cNvSpPr>
              <a:spLocks noChangeArrowheads="1"/>
            </p:cNvSpPr>
            <p:nvPr/>
          </p:nvSpPr>
          <p:spPr bwMode="hidden">
            <a:xfrm flipH="1">
              <a:off x="675" y="193"/>
              <a:ext cx="695"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8250" name="Oval 6"/>
            <p:cNvSpPr>
              <a:spLocks noChangeArrowheads="1"/>
            </p:cNvSpPr>
            <p:nvPr/>
          </p:nvSpPr>
          <p:spPr bwMode="hidden">
            <a:xfrm flipH="1">
              <a:off x="3984" y="192"/>
              <a:ext cx="695" cy="696"/>
            </a:xfrm>
            <a:prstGeom prst="ellipse">
              <a:avLst/>
            </a:prstGeom>
            <a:noFill/>
            <a:ln w="28575">
              <a:solidFill>
                <a:srgbClr val="D9D8EC"/>
              </a:solidFill>
              <a:round/>
              <a:headEnd/>
              <a:tailEnd/>
            </a:ln>
          </p:spPr>
          <p:txBody>
            <a:bodyPr wrap="none" anchor="ctr"/>
            <a:lstStyle/>
            <a:p>
              <a:endParaRPr lang="en-US">
                <a:latin typeface="Calibri" pitchFamily="34" charset="0"/>
              </a:endParaRPr>
            </a:p>
          </p:txBody>
        </p:sp>
        <p:sp>
          <p:nvSpPr>
            <p:cNvPr id="8251" name="Oval 7"/>
            <p:cNvSpPr>
              <a:spLocks noChangeArrowheads="1"/>
            </p:cNvSpPr>
            <p:nvPr/>
          </p:nvSpPr>
          <p:spPr bwMode="hidden">
            <a:xfrm flipH="1">
              <a:off x="1486" y="192"/>
              <a:ext cx="695" cy="696"/>
            </a:xfrm>
            <a:prstGeom prst="ellipse">
              <a:avLst/>
            </a:prstGeom>
            <a:noFill/>
            <a:ln w="28575">
              <a:solidFill>
                <a:srgbClr val="D9D8EC"/>
              </a:solidFill>
              <a:round/>
              <a:headEnd/>
              <a:tailEnd/>
            </a:ln>
          </p:spPr>
          <p:txBody>
            <a:bodyPr wrap="none" anchor="ctr"/>
            <a:lstStyle/>
            <a:p>
              <a:endParaRPr lang="en-US">
                <a:latin typeface="Calibri" pitchFamily="34" charset="0"/>
              </a:endParaRPr>
            </a:p>
          </p:txBody>
        </p:sp>
      </p:grpSp>
      <p:sp>
        <p:nvSpPr>
          <p:cNvPr id="8195" name="Rectangle 8"/>
          <p:cNvSpPr>
            <a:spLocks noChangeArrowheads="1"/>
          </p:cNvSpPr>
          <p:nvPr/>
        </p:nvSpPr>
        <p:spPr bwMode="auto">
          <a:xfrm>
            <a:off x="3263900" y="6194425"/>
            <a:ext cx="2895600" cy="457200"/>
          </a:xfrm>
          <a:prstGeom prst="rect">
            <a:avLst/>
          </a:prstGeom>
          <a:noFill/>
          <a:ln w="9525">
            <a:noFill/>
            <a:miter lim="800000"/>
            <a:headEnd/>
            <a:tailEnd/>
          </a:ln>
        </p:spPr>
        <p:txBody>
          <a:bodyPr/>
          <a:lstStyle/>
          <a:p>
            <a:pPr algn="ctr"/>
            <a:endParaRPr lang="en-US">
              <a:latin typeface="Calibri" pitchFamily="34" charset="0"/>
            </a:endParaRPr>
          </a:p>
        </p:txBody>
      </p:sp>
      <p:sp>
        <p:nvSpPr>
          <p:cNvPr id="8196" name="Rectangle 9"/>
          <p:cNvSpPr>
            <a:spLocks noChangeArrowheads="1"/>
          </p:cNvSpPr>
          <p:nvPr/>
        </p:nvSpPr>
        <p:spPr bwMode="auto">
          <a:xfrm>
            <a:off x="6692900" y="6194425"/>
            <a:ext cx="2133600" cy="457200"/>
          </a:xfrm>
          <a:prstGeom prst="rect">
            <a:avLst/>
          </a:prstGeom>
          <a:noFill/>
          <a:ln w="9525">
            <a:noFill/>
            <a:miter lim="800000"/>
            <a:headEnd/>
            <a:tailEnd/>
          </a:ln>
        </p:spPr>
        <p:txBody>
          <a:bodyPr/>
          <a:lstStyle/>
          <a:p>
            <a:pPr algn="r"/>
            <a:fld id="{A0F614B3-3405-4596-94DA-9B0962EF1EE5}" type="slidenum">
              <a:rPr lang="en-US" sz="1000">
                <a:latin typeface="Calibri" pitchFamily="34" charset="0"/>
                <a:cs typeface="Arial" charset="0"/>
              </a:rPr>
              <a:pPr algn="r"/>
              <a:t>97</a:t>
            </a:fld>
            <a:r>
              <a:rPr lang="en-US" sz="1000">
                <a:latin typeface="Calibri" pitchFamily="34" charset="0"/>
                <a:cs typeface="Arial" charset="0"/>
              </a:rPr>
              <a:t> </a:t>
            </a:r>
          </a:p>
        </p:txBody>
      </p:sp>
      <p:sp>
        <p:nvSpPr>
          <p:cNvPr id="8197" name="Rectangle 10"/>
          <p:cNvSpPr>
            <a:spLocks noChangeArrowheads="1"/>
          </p:cNvSpPr>
          <p:nvPr/>
        </p:nvSpPr>
        <p:spPr bwMode="auto">
          <a:xfrm>
            <a:off x="914400" y="0"/>
            <a:ext cx="8229600" cy="1143000"/>
          </a:xfrm>
          <a:prstGeom prst="rect">
            <a:avLst/>
          </a:prstGeom>
          <a:noFill/>
          <a:ln w="9525">
            <a:noFill/>
            <a:miter lim="800000"/>
            <a:headEnd/>
            <a:tailEnd/>
          </a:ln>
        </p:spPr>
        <p:txBody>
          <a:bodyPr anchor="ctr"/>
          <a:lstStyle/>
          <a:p>
            <a:r>
              <a:rPr lang="en-GB" sz="3800" dirty="0">
                <a:solidFill>
                  <a:schemeClr val="tx2"/>
                </a:solidFill>
                <a:latin typeface="Calibri" pitchFamily="34" charset="0"/>
                <a:cs typeface="Arial" charset="0"/>
              </a:rPr>
              <a:t>Selection Sort</a:t>
            </a:r>
            <a:r>
              <a:rPr lang="en-US" sz="3800" dirty="0">
                <a:solidFill>
                  <a:schemeClr val="tx2"/>
                </a:solidFill>
                <a:latin typeface="Calibri" pitchFamily="34" charset="0"/>
                <a:cs typeface="Arial" charset="0"/>
              </a:rPr>
              <a:t> </a:t>
            </a:r>
            <a:endParaRPr lang="en-US" sz="4400" dirty="0">
              <a:solidFill>
                <a:schemeClr val="tx2"/>
              </a:solidFill>
              <a:latin typeface="Calibri" pitchFamily="34" charset="0"/>
            </a:endParaRPr>
          </a:p>
        </p:txBody>
      </p:sp>
      <p:sp>
        <p:nvSpPr>
          <p:cNvPr id="8198" name="Rectangle 11"/>
          <p:cNvSpPr>
            <a:spLocks noChangeArrowheads="1"/>
          </p:cNvSpPr>
          <p:nvPr/>
        </p:nvSpPr>
        <p:spPr bwMode="auto">
          <a:xfrm>
            <a:off x="596900" y="1546225"/>
            <a:ext cx="8229600" cy="4530725"/>
          </a:xfrm>
          <a:prstGeom prst="rect">
            <a:avLst/>
          </a:prstGeom>
          <a:noFill/>
          <a:ln w="9525">
            <a:noFill/>
            <a:miter lim="800000"/>
            <a:headEnd/>
            <a:tailEnd/>
          </a:ln>
        </p:spPr>
        <p:txBody>
          <a:bodyPr/>
          <a:lstStyle/>
          <a:p>
            <a:pPr marL="342900" indent="-342900">
              <a:spcBef>
                <a:spcPct val="20000"/>
              </a:spcBef>
              <a:buClr>
                <a:schemeClr val="accent1"/>
              </a:buClr>
              <a:buFont typeface="Wingdings" pitchFamily="2" charset="2"/>
              <a:buChar char="l"/>
            </a:pPr>
            <a:r>
              <a:rPr lang="en-GB" sz="3200">
                <a:latin typeface="Calibri" pitchFamily="34" charset="0"/>
                <a:cs typeface="Arial" charset="0"/>
              </a:rPr>
              <a:t>An example of selection sort</a:t>
            </a:r>
            <a:r>
              <a:rPr lang="en-US" sz="3200">
                <a:latin typeface="Calibri" pitchFamily="34" charset="0"/>
                <a:cs typeface="Arial" charset="0"/>
              </a:rPr>
              <a:t> </a:t>
            </a:r>
            <a:endParaRPr lang="en-US" sz="3200">
              <a:latin typeface="Calibri" pitchFamily="34" charset="0"/>
            </a:endParaRPr>
          </a:p>
        </p:txBody>
      </p:sp>
      <p:sp>
        <p:nvSpPr>
          <p:cNvPr id="8199" name="Rectangle 12"/>
          <p:cNvSpPr>
            <a:spLocks noChangeArrowheads="1"/>
          </p:cNvSpPr>
          <p:nvPr/>
        </p:nvSpPr>
        <p:spPr bwMode="auto">
          <a:xfrm>
            <a:off x="2047875" y="2363788"/>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sp>
        <p:nvSpPr>
          <p:cNvPr id="8200" name="Rectangle 13"/>
          <p:cNvSpPr>
            <a:spLocks noChangeArrowheads="1"/>
          </p:cNvSpPr>
          <p:nvPr/>
        </p:nvSpPr>
        <p:spPr bwMode="auto">
          <a:xfrm>
            <a:off x="2551113" y="2363788"/>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01" name="Rectangle 14"/>
          <p:cNvSpPr>
            <a:spLocks noChangeArrowheads="1"/>
          </p:cNvSpPr>
          <p:nvPr/>
        </p:nvSpPr>
        <p:spPr bwMode="auto">
          <a:xfrm>
            <a:off x="3057525" y="2363788"/>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02" name="Rectangle 15"/>
          <p:cNvSpPr>
            <a:spLocks noChangeArrowheads="1"/>
          </p:cNvSpPr>
          <p:nvPr/>
        </p:nvSpPr>
        <p:spPr bwMode="auto">
          <a:xfrm>
            <a:off x="3560763" y="2363788"/>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03" name="Rectangle 16"/>
          <p:cNvSpPr>
            <a:spLocks noChangeArrowheads="1"/>
          </p:cNvSpPr>
          <p:nvPr/>
        </p:nvSpPr>
        <p:spPr bwMode="auto">
          <a:xfrm>
            <a:off x="4064000" y="2363788"/>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04" name="Rectangle 17"/>
          <p:cNvSpPr>
            <a:spLocks noChangeArrowheads="1"/>
          </p:cNvSpPr>
          <p:nvPr/>
        </p:nvSpPr>
        <p:spPr bwMode="auto">
          <a:xfrm>
            <a:off x="4567238" y="2363788"/>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05" name="Rectangle 18"/>
          <p:cNvSpPr>
            <a:spLocks noChangeArrowheads="1"/>
          </p:cNvSpPr>
          <p:nvPr/>
        </p:nvSpPr>
        <p:spPr bwMode="auto">
          <a:xfrm>
            <a:off x="2063750" y="3084513"/>
            <a:ext cx="503238" cy="360362"/>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06" name="Rectangle 19"/>
          <p:cNvSpPr>
            <a:spLocks noChangeArrowheads="1"/>
          </p:cNvSpPr>
          <p:nvPr/>
        </p:nvSpPr>
        <p:spPr bwMode="auto">
          <a:xfrm>
            <a:off x="2566988" y="3084513"/>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07" name="Rectangle 20"/>
          <p:cNvSpPr>
            <a:spLocks noChangeArrowheads="1"/>
          </p:cNvSpPr>
          <p:nvPr/>
        </p:nvSpPr>
        <p:spPr bwMode="auto">
          <a:xfrm>
            <a:off x="3073400" y="3084513"/>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08" name="Rectangle 21"/>
          <p:cNvSpPr>
            <a:spLocks noChangeArrowheads="1"/>
          </p:cNvSpPr>
          <p:nvPr/>
        </p:nvSpPr>
        <p:spPr bwMode="auto">
          <a:xfrm>
            <a:off x="3576638" y="3084513"/>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09" name="Rectangle 22"/>
          <p:cNvSpPr>
            <a:spLocks noChangeArrowheads="1"/>
          </p:cNvSpPr>
          <p:nvPr/>
        </p:nvSpPr>
        <p:spPr bwMode="auto">
          <a:xfrm>
            <a:off x="4079875" y="3084513"/>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sp>
        <p:nvSpPr>
          <p:cNvPr id="8210" name="Rectangle 23"/>
          <p:cNvSpPr>
            <a:spLocks noChangeArrowheads="1"/>
          </p:cNvSpPr>
          <p:nvPr/>
        </p:nvSpPr>
        <p:spPr bwMode="auto">
          <a:xfrm>
            <a:off x="4583113" y="3084513"/>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11" name="Oval 24"/>
          <p:cNvSpPr>
            <a:spLocks noChangeArrowheads="1"/>
          </p:cNvSpPr>
          <p:nvPr/>
        </p:nvSpPr>
        <p:spPr bwMode="auto">
          <a:xfrm>
            <a:off x="4135438" y="2292350"/>
            <a:ext cx="360362" cy="503238"/>
          </a:xfrm>
          <a:prstGeom prst="ellipse">
            <a:avLst/>
          </a:prstGeom>
          <a:noFill/>
          <a:ln w="28575">
            <a:solidFill>
              <a:srgbClr val="FF0000"/>
            </a:solidFill>
            <a:round/>
            <a:headEnd/>
            <a:tailEnd/>
          </a:ln>
        </p:spPr>
        <p:txBody>
          <a:bodyPr wrap="none" anchor="ctr"/>
          <a:lstStyle/>
          <a:p>
            <a:endParaRPr lang="en-US">
              <a:latin typeface="Calibri" pitchFamily="34" charset="0"/>
            </a:endParaRPr>
          </a:p>
        </p:txBody>
      </p:sp>
      <p:sp>
        <p:nvSpPr>
          <p:cNvPr id="8212" name="Oval 25"/>
          <p:cNvSpPr>
            <a:spLocks noChangeArrowheads="1"/>
          </p:cNvSpPr>
          <p:nvPr/>
        </p:nvSpPr>
        <p:spPr bwMode="auto">
          <a:xfrm>
            <a:off x="3632200" y="3011488"/>
            <a:ext cx="360363" cy="503237"/>
          </a:xfrm>
          <a:prstGeom prst="ellipse">
            <a:avLst/>
          </a:prstGeom>
          <a:noFill/>
          <a:ln w="28575">
            <a:solidFill>
              <a:srgbClr val="FF0000"/>
            </a:solidFill>
            <a:round/>
            <a:headEnd/>
            <a:tailEnd/>
          </a:ln>
        </p:spPr>
        <p:txBody>
          <a:bodyPr wrap="none" anchor="ctr"/>
          <a:lstStyle/>
          <a:p>
            <a:endParaRPr lang="en-US">
              <a:latin typeface="Calibri" pitchFamily="34" charset="0"/>
            </a:endParaRPr>
          </a:p>
        </p:txBody>
      </p:sp>
      <p:sp>
        <p:nvSpPr>
          <p:cNvPr id="8213" name="Rectangle 26"/>
          <p:cNvSpPr>
            <a:spLocks noChangeArrowheads="1"/>
          </p:cNvSpPr>
          <p:nvPr/>
        </p:nvSpPr>
        <p:spPr bwMode="auto">
          <a:xfrm>
            <a:off x="2047875" y="3803650"/>
            <a:ext cx="503238" cy="360363"/>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14" name="Rectangle 27"/>
          <p:cNvSpPr>
            <a:spLocks noChangeArrowheads="1"/>
          </p:cNvSpPr>
          <p:nvPr/>
        </p:nvSpPr>
        <p:spPr bwMode="auto">
          <a:xfrm>
            <a:off x="2551113" y="3803650"/>
            <a:ext cx="503237" cy="360363"/>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15" name="Rectangle 28"/>
          <p:cNvSpPr>
            <a:spLocks noChangeArrowheads="1"/>
          </p:cNvSpPr>
          <p:nvPr/>
        </p:nvSpPr>
        <p:spPr bwMode="auto">
          <a:xfrm>
            <a:off x="3057525" y="3803650"/>
            <a:ext cx="503238" cy="360363"/>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16" name="Rectangle 29"/>
          <p:cNvSpPr>
            <a:spLocks noChangeArrowheads="1"/>
          </p:cNvSpPr>
          <p:nvPr/>
        </p:nvSpPr>
        <p:spPr bwMode="auto">
          <a:xfrm>
            <a:off x="3560763" y="3803650"/>
            <a:ext cx="503237" cy="360363"/>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17" name="Rectangle 30"/>
          <p:cNvSpPr>
            <a:spLocks noChangeArrowheads="1"/>
          </p:cNvSpPr>
          <p:nvPr/>
        </p:nvSpPr>
        <p:spPr bwMode="auto">
          <a:xfrm>
            <a:off x="4064000" y="3803650"/>
            <a:ext cx="503238" cy="360363"/>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sp>
        <p:nvSpPr>
          <p:cNvPr id="8218" name="Rectangle 31"/>
          <p:cNvSpPr>
            <a:spLocks noChangeArrowheads="1"/>
          </p:cNvSpPr>
          <p:nvPr/>
        </p:nvSpPr>
        <p:spPr bwMode="auto">
          <a:xfrm>
            <a:off x="4567238" y="3803650"/>
            <a:ext cx="503237" cy="360363"/>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19" name="Oval 32"/>
          <p:cNvSpPr>
            <a:spLocks noChangeArrowheads="1"/>
          </p:cNvSpPr>
          <p:nvPr/>
        </p:nvSpPr>
        <p:spPr bwMode="auto">
          <a:xfrm>
            <a:off x="3616325" y="3730625"/>
            <a:ext cx="360363" cy="503238"/>
          </a:xfrm>
          <a:prstGeom prst="ellipse">
            <a:avLst/>
          </a:prstGeom>
          <a:noFill/>
          <a:ln w="28575">
            <a:solidFill>
              <a:srgbClr val="FF0000"/>
            </a:solidFill>
            <a:round/>
            <a:headEnd/>
            <a:tailEnd/>
          </a:ln>
        </p:spPr>
        <p:txBody>
          <a:bodyPr wrap="none" anchor="ctr"/>
          <a:lstStyle/>
          <a:p>
            <a:endParaRPr lang="en-US">
              <a:latin typeface="Calibri" pitchFamily="34" charset="0"/>
            </a:endParaRPr>
          </a:p>
        </p:txBody>
      </p:sp>
      <p:sp>
        <p:nvSpPr>
          <p:cNvPr id="8220" name="Rectangle 33"/>
          <p:cNvSpPr>
            <a:spLocks noChangeArrowheads="1"/>
          </p:cNvSpPr>
          <p:nvPr/>
        </p:nvSpPr>
        <p:spPr bwMode="auto">
          <a:xfrm>
            <a:off x="2047875" y="4452938"/>
            <a:ext cx="503238" cy="360362"/>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21" name="Rectangle 34"/>
          <p:cNvSpPr>
            <a:spLocks noChangeArrowheads="1"/>
          </p:cNvSpPr>
          <p:nvPr/>
        </p:nvSpPr>
        <p:spPr bwMode="auto">
          <a:xfrm>
            <a:off x="2551113" y="4452938"/>
            <a:ext cx="503237" cy="360362"/>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22" name="Rectangle 35"/>
          <p:cNvSpPr>
            <a:spLocks noChangeArrowheads="1"/>
          </p:cNvSpPr>
          <p:nvPr/>
        </p:nvSpPr>
        <p:spPr bwMode="auto">
          <a:xfrm>
            <a:off x="3057525" y="4452938"/>
            <a:ext cx="503238" cy="360362"/>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23" name="Rectangle 36"/>
          <p:cNvSpPr>
            <a:spLocks noChangeArrowheads="1"/>
          </p:cNvSpPr>
          <p:nvPr/>
        </p:nvSpPr>
        <p:spPr bwMode="auto">
          <a:xfrm>
            <a:off x="3560763" y="4452938"/>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24" name="Rectangle 37"/>
          <p:cNvSpPr>
            <a:spLocks noChangeArrowheads="1"/>
          </p:cNvSpPr>
          <p:nvPr/>
        </p:nvSpPr>
        <p:spPr bwMode="auto">
          <a:xfrm>
            <a:off x="4064000" y="4452938"/>
            <a:ext cx="503238"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sp>
        <p:nvSpPr>
          <p:cNvPr id="8225" name="Rectangle 38"/>
          <p:cNvSpPr>
            <a:spLocks noChangeArrowheads="1"/>
          </p:cNvSpPr>
          <p:nvPr/>
        </p:nvSpPr>
        <p:spPr bwMode="auto">
          <a:xfrm>
            <a:off x="4567238" y="4452938"/>
            <a:ext cx="503237" cy="360362"/>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26" name="Oval 39"/>
          <p:cNvSpPr>
            <a:spLocks noChangeArrowheads="1"/>
          </p:cNvSpPr>
          <p:nvPr/>
        </p:nvSpPr>
        <p:spPr bwMode="auto">
          <a:xfrm>
            <a:off x="4640263" y="4379913"/>
            <a:ext cx="360362" cy="503237"/>
          </a:xfrm>
          <a:prstGeom prst="ellipse">
            <a:avLst/>
          </a:prstGeom>
          <a:noFill/>
          <a:ln w="28575">
            <a:solidFill>
              <a:srgbClr val="FF0000"/>
            </a:solidFill>
            <a:round/>
            <a:headEnd/>
            <a:tailEnd/>
          </a:ln>
        </p:spPr>
        <p:txBody>
          <a:bodyPr wrap="none" anchor="ctr"/>
          <a:lstStyle/>
          <a:p>
            <a:endParaRPr lang="en-US">
              <a:latin typeface="Calibri" pitchFamily="34" charset="0"/>
            </a:endParaRPr>
          </a:p>
        </p:txBody>
      </p:sp>
      <p:sp>
        <p:nvSpPr>
          <p:cNvPr id="8227" name="Rectangle 40"/>
          <p:cNvSpPr>
            <a:spLocks noChangeArrowheads="1"/>
          </p:cNvSpPr>
          <p:nvPr/>
        </p:nvSpPr>
        <p:spPr bwMode="auto">
          <a:xfrm>
            <a:off x="2047875" y="5170488"/>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28" name="Rectangle 41"/>
          <p:cNvSpPr>
            <a:spLocks noChangeArrowheads="1"/>
          </p:cNvSpPr>
          <p:nvPr/>
        </p:nvSpPr>
        <p:spPr bwMode="auto">
          <a:xfrm>
            <a:off x="2551113" y="5170488"/>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29" name="Rectangle 42"/>
          <p:cNvSpPr>
            <a:spLocks noChangeArrowheads="1"/>
          </p:cNvSpPr>
          <p:nvPr/>
        </p:nvSpPr>
        <p:spPr bwMode="auto">
          <a:xfrm>
            <a:off x="3057525" y="5170488"/>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30" name="Rectangle 43"/>
          <p:cNvSpPr>
            <a:spLocks noChangeArrowheads="1"/>
          </p:cNvSpPr>
          <p:nvPr/>
        </p:nvSpPr>
        <p:spPr bwMode="auto">
          <a:xfrm>
            <a:off x="3560763" y="5170488"/>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31" name="Rectangle 44"/>
          <p:cNvSpPr>
            <a:spLocks noChangeArrowheads="1"/>
          </p:cNvSpPr>
          <p:nvPr/>
        </p:nvSpPr>
        <p:spPr bwMode="auto">
          <a:xfrm>
            <a:off x="4064000" y="5170488"/>
            <a:ext cx="501650" cy="361950"/>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sp>
        <p:nvSpPr>
          <p:cNvPr id="8232" name="Rectangle 45"/>
          <p:cNvSpPr>
            <a:spLocks noChangeArrowheads="1"/>
          </p:cNvSpPr>
          <p:nvPr/>
        </p:nvSpPr>
        <p:spPr bwMode="auto">
          <a:xfrm>
            <a:off x="4567238" y="5170488"/>
            <a:ext cx="501650" cy="361950"/>
          </a:xfrm>
          <a:prstGeom prst="rect">
            <a:avLst/>
          </a:prstGeom>
          <a:solidFill>
            <a:srgbClr val="CCCCF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33" name="Oval 46"/>
          <p:cNvSpPr>
            <a:spLocks noChangeArrowheads="1"/>
          </p:cNvSpPr>
          <p:nvPr/>
        </p:nvSpPr>
        <p:spPr bwMode="auto">
          <a:xfrm>
            <a:off x="4640263" y="5097463"/>
            <a:ext cx="358775" cy="504825"/>
          </a:xfrm>
          <a:prstGeom prst="ellipse">
            <a:avLst/>
          </a:prstGeom>
          <a:noFill/>
          <a:ln w="28575">
            <a:solidFill>
              <a:srgbClr val="FF0000"/>
            </a:solidFill>
            <a:round/>
            <a:headEnd/>
            <a:tailEnd/>
          </a:ln>
        </p:spPr>
        <p:txBody>
          <a:bodyPr wrap="none" anchor="ctr"/>
          <a:lstStyle/>
          <a:p>
            <a:endParaRPr lang="en-US">
              <a:latin typeface="Calibri" pitchFamily="34" charset="0"/>
            </a:endParaRPr>
          </a:p>
        </p:txBody>
      </p:sp>
      <p:sp>
        <p:nvSpPr>
          <p:cNvPr id="8234" name="Rectangle 47"/>
          <p:cNvSpPr>
            <a:spLocks noChangeArrowheads="1"/>
          </p:cNvSpPr>
          <p:nvPr/>
        </p:nvSpPr>
        <p:spPr bwMode="auto">
          <a:xfrm>
            <a:off x="2047875"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3</a:t>
            </a:r>
            <a:r>
              <a:rPr lang="en-US" sz="2000">
                <a:latin typeface="Calibri" pitchFamily="34" charset="0"/>
                <a:cs typeface="Arial" charset="0"/>
              </a:rPr>
              <a:t> </a:t>
            </a:r>
            <a:endParaRPr lang="en-US">
              <a:latin typeface="Calibri" pitchFamily="34" charset="0"/>
            </a:endParaRPr>
          </a:p>
        </p:txBody>
      </p:sp>
      <p:sp>
        <p:nvSpPr>
          <p:cNvPr id="8235" name="Rectangle 48"/>
          <p:cNvSpPr>
            <a:spLocks noChangeArrowheads="1"/>
          </p:cNvSpPr>
          <p:nvPr/>
        </p:nvSpPr>
        <p:spPr bwMode="auto">
          <a:xfrm>
            <a:off x="2551113"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5</a:t>
            </a:r>
            <a:r>
              <a:rPr lang="en-US" sz="2000">
                <a:latin typeface="Calibri" pitchFamily="34" charset="0"/>
                <a:cs typeface="Arial" charset="0"/>
              </a:rPr>
              <a:t> </a:t>
            </a:r>
            <a:endParaRPr lang="en-US">
              <a:latin typeface="Calibri" pitchFamily="34" charset="0"/>
            </a:endParaRPr>
          </a:p>
        </p:txBody>
      </p:sp>
      <p:sp>
        <p:nvSpPr>
          <p:cNvPr id="8236" name="Rectangle 49"/>
          <p:cNvSpPr>
            <a:spLocks noChangeArrowheads="1"/>
          </p:cNvSpPr>
          <p:nvPr/>
        </p:nvSpPr>
        <p:spPr bwMode="auto">
          <a:xfrm>
            <a:off x="3057525"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6</a:t>
            </a:r>
            <a:r>
              <a:rPr lang="en-US" sz="2000">
                <a:latin typeface="Calibri" pitchFamily="34" charset="0"/>
                <a:cs typeface="Arial" charset="0"/>
              </a:rPr>
              <a:t> </a:t>
            </a:r>
            <a:endParaRPr lang="en-US">
              <a:latin typeface="Calibri" pitchFamily="34" charset="0"/>
            </a:endParaRPr>
          </a:p>
        </p:txBody>
      </p:sp>
      <p:sp>
        <p:nvSpPr>
          <p:cNvPr id="8237" name="Rectangle 50"/>
          <p:cNvSpPr>
            <a:spLocks noChangeArrowheads="1"/>
          </p:cNvSpPr>
          <p:nvPr/>
        </p:nvSpPr>
        <p:spPr bwMode="auto">
          <a:xfrm>
            <a:off x="3560763"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8</a:t>
            </a:r>
            <a:r>
              <a:rPr lang="en-US" sz="2000">
                <a:latin typeface="Calibri" pitchFamily="34" charset="0"/>
                <a:cs typeface="Arial" charset="0"/>
              </a:rPr>
              <a:t> </a:t>
            </a:r>
            <a:endParaRPr lang="en-US">
              <a:latin typeface="Calibri" pitchFamily="34" charset="0"/>
            </a:endParaRPr>
          </a:p>
        </p:txBody>
      </p:sp>
      <p:sp>
        <p:nvSpPr>
          <p:cNvPr id="8238" name="Rectangle 51"/>
          <p:cNvSpPr>
            <a:spLocks noChangeArrowheads="1"/>
          </p:cNvSpPr>
          <p:nvPr/>
        </p:nvSpPr>
        <p:spPr bwMode="auto">
          <a:xfrm>
            <a:off x="4064000"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10</a:t>
            </a:r>
            <a:r>
              <a:rPr lang="en-US" sz="2000">
                <a:latin typeface="Calibri" pitchFamily="34" charset="0"/>
                <a:cs typeface="Arial" charset="0"/>
              </a:rPr>
              <a:t> </a:t>
            </a:r>
            <a:endParaRPr lang="en-US">
              <a:latin typeface="Calibri" pitchFamily="34" charset="0"/>
            </a:endParaRPr>
          </a:p>
        </p:txBody>
      </p:sp>
      <p:sp>
        <p:nvSpPr>
          <p:cNvPr id="8239" name="Rectangle 52"/>
          <p:cNvSpPr>
            <a:spLocks noChangeArrowheads="1"/>
          </p:cNvSpPr>
          <p:nvPr/>
        </p:nvSpPr>
        <p:spPr bwMode="auto">
          <a:xfrm>
            <a:off x="4567238" y="5821363"/>
            <a:ext cx="501650" cy="361950"/>
          </a:xfrm>
          <a:prstGeom prst="rect">
            <a:avLst/>
          </a:prstGeom>
          <a:solidFill>
            <a:srgbClr val="DFFF9F"/>
          </a:solidFill>
          <a:ln w="9525">
            <a:solidFill>
              <a:schemeClr val="tx1"/>
            </a:solidFill>
            <a:miter lim="800000"/>
            <a:headEnd/>
            <a:tailEnd/>
          </a:ln>
        </p:spPr>
        <p:txBody>
          <a:bodyPr wrap="none" anchor="ctr"/>
          <a:lstStyle/>
          <a:p>
            <a:pPr algn="ctr"/>
            <a:r>
              <a:rPr lang="en-GB" sz="2000">
                <a:latin typeface="Calibri" pitchFamily="34" charset="0"/>
                <a:cs typeface="Arial" charset="0"/>
              </a:rPr>
              <a:t>15</a:t>
            </a:r>
            <a:r>
              <a:rPr lang="en-US" sz="2000">
                <a:latin typeface="Calibri" pitchFamily="34" charset="0"/>
                <a:cs typeface="Arial" charset="0"/>
              </a:rPr>
              <a:t> </a:t>
            </a:r>
            <a:endParaRPr lang="en-US">
              <a:latin typeface="Calibri" pitchFamily="34" charset="0"/>
            </a:endParaRPr>
          </a:p>
        </p:txBody>
      </p:sp>
      <p:cxnSp>
        <p:nvCxnSpPr>
          <p:cNvPr id="8240" name="AutoShape 53"/>
          <p:cNvCxnSpPr>
            <a:cxnSpLocks noChangeShapeType="1"/>
          </p:cNvCxnSpPr>
          <p:nvPr/>
        </p:nvCxnSpPr>
        <p:spPr bwMode="auto">
          <a:xfrm>
            <a:off x="2316163" y="3084513"/>
            <a:ext cx="2016125" cy="1587"/>
          </a:xfrm>
          <a:prstGeom prst="curvedConnector3">
            <a:avLst>
              <a:gd name="adj1" fmla="val 50000"/>
            </a:avLst>
          </a:prstGeom>
          <a:noFill/>
          <a:ln w="28575">
            <a:solidFill>
              <a:srgbClr val="FF0000"/>
            </a:solidFill>
            <a:round/>
            <a:headEnd type="triangle" w="med" len="med"/>
            <a:tailEnd type="triangle" w="med" len="med"/>
          </a:ln>
        </p:spPr>
      </p:cxnSp>
      <p:cxnSp>
        <p:nvCxnSpPr>
          <p:cNvPr id="8241" name="AutoShape 54"/>
          <p:cNvCxnSpPr>
            <a:cxnSpLocks noChangeShapeType="1"/>
          </p:cNvCxnSpPr>
          <p:nvPr/>
        </p:nvCxnSpPr>
        <p:spPr bwMode="auto">
          <a:xfrm flipV="1">
            <a:off x="2803525" y="3716338"/>
            <a:ext cx="993775" cy="87312"/>
          </a:xfrm>
          <a:prstGeom prst="curvedConnector3">
            <a:avLst>
              <a:gd name="adj1" fmla="val 50000"/>
            </a:avLst>
          </a:prstGeom>
          <a:noFill/>
          <a:ln w="28575">
            <a:solidFill>
              <a:srgbClr val="FF0000"/>
            </a:solidFill>
            <a:round/>
            <a:headEnd type="triangle" w="med" len="med"/>
            <a:tailEnd type="triangle" w="med" len="med"/>
          </a:ln>
        </p:spPr>
      </p:cxnSp>
      <p:cxnSp>
        <p:nvCxnSpPr>
          <p:cNvPr id="8242" name="AutoShape 55"/>
          <p:cNvCxnSpPr>
            <a:cxnSpLocks noChangeShapeType="1"/>
          </p:cNvCxnSpPr>
          <p:nvPr/>
        </p:nvCxnSpPr>
        <p:spPr bwMode="auto">
          <a:xfrm>
            <a:off x="3309938" y="4452938"/>
            <a:ext cx="503237" cy="1587"/>
          </a:xfrm>
          <a:prstGeom prst="curvedConnector3">
            <a:avLst>
              <a:gd name="adj1" fmla="val 49843"/>
            </a:avLst>
          </a:prstGeom>
          <a:noFill/>
          <a:ln w="28575">
            <a:solidFill>
              <a:srgbClr val="FF0000"/>
            </a:solidFill>
            <a:round/>
            <a:headEnd type="triangle" w="med" len="med"/>
            <a:tailEnd type="triangle" w="med" len="med"/>
          </a:ln>
        </p:spPr>
      </p:cxnSp>
      <p:cxnSp>
        <p:nvCxnSpPr>
          <p:cNvPr id="8243" name="AutoShape 56"/>
          <p:cNvCxnSpPr>
            <a:cxnSpLocks noChangeShapeType="1"/>
          </p:cNvCxnSpPr>
          <p:nvPr/>
        </p:nvCxnSpPr>
        <p:spPr bwMode="auto">
          <a:xfrm flipV="1">
            <a:off x="3811588" y="5083175"/>
            <a:ext cx="1008062" cy="87313"/>
          </a:xfrm>
          <a:prstGeom prst="curvedConnector3">
            <a:avLst>
              <a:gd name="adj1" fmla="val 49921"/>
            </a:avLst>
          </a:prstGeom>
          <a:noFill/>
          <a:ln w="28575">
            <a:solidFill>
              <a:srgbClr val="FF0000"/>
            </a:solidFill>
            <a:round/>
            <a:headEnd type="triangle" w="med" len="med"/>
            <a:tailEnd type="triangle" w="med" len="med"/>
          </a:ln>
        </p:spPr>
      </p:cxnSp>
      <p:cxnSp>
        <p:nvCxnSpPr>
          <p:cNvPr id="8244" name="AutoShape 57"/>
          <p:cNvCxnSpPr>
            <a:cxnSpLocks noChangeShapeType="1"/>
          </p:cNvCxnSpPr>
          <p:nvPr/>
        </p:nvCxnSpPr>
        <p:spPr bwMode="auto">
          <a:xfrm>
            <a:off x="4279900" y="5822950"/>
            <a:ext cx="503238" cy="1588"/>
          </a:xfrm>
          <a:prstGeom prst="curvedConnector3">
            <a:avLst>
              <a:gd name="adj1" fmla="val 49843"/>
            </a:avLst>
          </a:prstGeom>
          <a:noFill/>
          <a:ln w="28575">
            <a:solidFill>
              <a:srgbClr val="FF0000"/>
            </a:solidFill>
            <a:round/>
            <a:headEnd type="triangle" w="med" len="med"/>
            <a:tailEnd type="triangle" w="med" len="med"/>
          </a:ln>
        </p:spPr>
      </p:cxnSp>
      <p:sp>
        <p:nvSpPr>
          <p:cNvPr id="8245" name="Text Box 58"/>
          <p:cNvSpPr txBox="1">
            <a:spLocks noChangeArrowheads="1"/>
          </p:cNvSpPr>
          <p:nvPr/>
        </p:nvSpPr>
        <p:spPr bwMode="auto">
          <a:xfrm>
            <a:off x="5124450" y="2289175"/>
            <a:ext cx="1241425" cy="396875"/>
          </a:xfrm>
          <a:prstGeom prst="rect">
            <a:avLst/>
          </a:prstGeom>
          <a:noFill/>
          <a:ln w="9525">
            <a:noFill/>
            <a:miter lim="800000"/>
            <a:headEnd/>
            <a:tailEnd/>
          </a:ln>
        </p:spPr>
        <p:txBody>
          <a:bodyPr wrap="none">
            <a:spAutoFit/>
          </a:bodyPr>
          <a:lstStyle/>
          <a:p>
            <a:r>
              <a:rPr lang="en-GB" sz="2000">
                <a:latin typeface="Calibri" pitchFamily="34" charset="0"/>
                <a:cs typeface="Arial" charset="0"/>
              </a:rPr>
              <a:t>unsorted</a:t>
            </a:r>
            <a:r>
              <a:rPr lang="en-US" sz="2000">
                <a:latin typeface="Calibri" pitchFamily="34" charset="0"/>
                <a:cs typeface="Arial" charset="0"/>
              </a:rPr>
              <a:t> </a:t>
            </a:r>
            <a:endParaRPr lang="en-US">
              <a:latin typeface="Calibri" pitchFamily="34" charset="0"/>
            </a:endParaRPr>
          </a:p>
        </p:txBody>
      </p:sp>
      <p:sp>
        <p:nvSpPr>
          <p:cNvPr id="8246" name="Text Box 59"/>
          <p:cNvSpPr txBox="1">
            <a:spLocks noChangeArrowheads="1"/>
          </p:cNvSpPr>
          <p:nvPr/>
        </p:nvSpPr>
        <p:spPr bwMode="auto">
          <a:xfrm>
            <a:off x="1182688" y="5786438"/>
            <a:ext cx="958850" cy="396875"/>
          </a:xfrm>
          <a:prstGeom prst="rect">
            <a:avLst/>
          </a:prstGeom>
          <a:noFill/>
          <a:ln w="9525">
            <a:noFill/>
            <a:miter lim="800000"/>
            <a:headEnd/>
            <a:tailEnd/>
          </a:ln>
        </p:spPr>
        <p:txBody>
          <a:bodyPr wrap="none">
            <a:spAutoFit/>
          </a:bodyPr>
          <a:lstStyle/>
          <a:p>
            <a:r>
              <a:rPr lang="en-GB" sz="2000">
                <a:latin typeface="Calibri" pitchFamily="34" charset="0"/>
                <a:cs typeface="Arial" charset="0"/>
              </a:rPr>
              <a:t>sorted</a:t>
            </a:r>
            <a:r>
              <a:rPr lang="en-US" sz="2000">
                <a:latin typeface="Calibri" pitchFamily="34" charset="0"/>
                <a:cs typeface="Arial" charset="0"/>
              </a:rPr>
              <a:t> </a:t>
            </a:r>
            <a:endParaRPr lang="en-US">
              <a:latin typeface="Calibri" pitchFamily="34" charset="0"/>
            </a:endParaRPr>
          </a:p>
        </p:txBody>
      </p:sp>
      <p:sp>
        <p:nvSpPr>
          <p:cNvPr id="60" name="TextBox 59"/>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842963" y="244475"/>
            <a:ext cx="7615237" cy="1106488"/>
            <a:chOff x="675" y="192"/>
            <a:chExt cx="4797" cy="697"/>
          </a:xfrm>
        </p:grpSpPr>
        <p:sp>
          <p:nvSpPr>
            <p:cNvPr id="9223" name="Oval 3"/>
            <p:cNvSpPr>
              <a:spLocks noChangeArrowheads="1"/>
            </p:cNvSpPr>
            <p:nvPr/>
          </p:nvSpPr>
          <p:spPr bwMode="hidden">
            <a:xfrm flipH="1">
              <a:off x="3067" y="192"/>
              <a:ext cx="696"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9224" name="Oval 4"/>
            <p:cNvSpPr>
              <a:spLocks noChangeArrowheads="1"/>
            </p:cNvSpPr>
            <p:nvPr/>
          </p:nvSpPr>
          <p:spPr bwMode="hidden">
            <a:xfrm flipH="1">
              <a:off x="4777" y="192"/>
              <a:ext cx="695"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9225" name="Oval 5"/>
            <p:cNvSpPr>
              <a:spLocks noChangeArrowheads="1"/>
            </p:cNvSpPr>
            <p:nvPr/>
          </p:nvSpPr>
          <p:spPr bwMode="hidden">
            <a:xfrm flipH="1">
              <a:off x="675" y="193"/>
              <a:ext cx="695" cy="696"/>
            </a:xfrm>
            <a:prstGeom prst="ellipse">
              <a:avLst/>
            </a:prstGeom>
            <a:solidFill>
              <a:srgbClr val="D9D8EC"/>
            </a:solidFill>
            <a:ln w="28575">
              <a:noFill/>
              <a:round/>
              <a:headEnd/>
              <a:tailEnd/>
            </a:ln>
          </p:spPr>
          <p:txBody>
            <a:bodyPr wrap="none" anchor="ctr"/>
            <a:lstStyle/>
            <a:p>
              <a:endParaRPr lang="en-US">
                <a:latin typeface="Calibri" pitchFamily="34" charset="0"/>
              </a:endParaRPr>
            </a:p>
          </p:txBody>
        </p:sp>
        <p:sp>
          <p:nvSpPr>
            <p:cNvPr id="9226" name="Oval 6"/>
            <p:cNvSpPr>
              <a:spLocks noChangeArrowheads="1"/>
            </p:cNvSpPr>
            <p:nvPr/>
          </p:nvSpPr>
          <p:spPr bwMode="hidden">
            <a:xfrm flipH="1">
              <a:off x="3984" y="192"/>
              <a:ext cx="695" cy="696"/>
            </a:xfrm>
            <a:prstGeom prst="ellipse">
              <a:avLst/>
            </a:prstGeom>
            <a:noFill/>
            <a:ln w="28575">
              <a:solidFill>
                <a:srgbClr val="D9D8EC"/>
              </a:solidFill>
              <a:round/>
              <a:headEnd/>
              <a:tailEnd/>
            </a:ln>
          </p:spPr>
          <p:txBody>
            <a:bodyPr wrap="none" anchor="ctr"/>
            <a:lstStyle/>
            <a:p>
              <a:endParaRPr lang="en-US">
                <a:latin typeface="Calibri" pitchFamily="34" charset="0"/>
              </a:endParaRPr>
            </a:p>
          </p:txBody>
        </p:sp>
        <p:sp>
          <p:nvSpPr>
            <p:cNvPr id="9227" name="Oval 7"/>
            <p:cNvSpPr>
              <a:spLocks noChangeArrowheads="1"/>
            </p:cNvSpPr>
            <p:nvPr/>
          </p:nvSpPr>
          <p:spPr bwMode="hidden">
            <a:xfrm flipH="1">
              <a:off x="1486" y="192"/>
              <a:ext cx="695" cy="696"/>
            </a:xfrm>
            <a:prstGeom prst="ellipse">
              <a:avLst/>
            </a:prstGeom>
            <a:noFill/>
            <a:ln w="28575">
              <a:solidFill>
                <a:srgbClr val="D9D8EC"/>
              </a:solidFill>
              <a:round/>
              <a:headEnd/>
              <a:tailEnd/>
            </a:ln>
          </p:spPr>
          <p:txBody>
            <a:bodyPr wrap="none" anchor="ctr"/>
            <a:lstStyle/>
            <a:p>
              <a:endParaRPr lang="en-US">
                <a:latin typeface="Calibri" pitchFamily="34" charset="0"/>
              </a:endParaRPr>
            </a:p>
          </p:txBody>
        </p:sp>
      </p:grpSp>
      <p:sp>
        <p:nvSpPr>
          <p:cNvPr id="9219" name="Rectangle 8"/>
          <p:cNvSpPr>
            <a:spLocks noChangeArrowheads="1"/>
          </p:cNvSpPr>
          <p:nvPr/>
        </p:nvSpPr>
        <p:spPr bwMode="auto">
          <a:xfrm>
            <a:off x="2895600" y="6188075"/>
            <a:ext cx="2895600" cy="457200"/>
          </a:xfrm>
          <a:prstGeom prst="rect">
            <a:avLst/>
          </a:prstGeom>
          <a:noFill/>
          <a:ln w="9525">
            <a:noFill/>
            <a:miter lim="800000"/>
            <a:headEnd/>
            <a:tailEnd/>
          </a:ln>
        </p:spPr>
        <p:txBody>
          <a:bodyPr/>
          <a:lstStyle/>
          <a:p>
            <a:pPr algn="ctr"/>
            <a:endParaRPr lang="en-US">
              <a:latin typeface="Calibri" pitchFamily="34" charset="0"/>
            </a:endParaRPr>
          </a:p>
        </p:txBody>
      </p:sp>
      <p:sp>
        <p:nvSpPr>
          <p:cNvPr id="9220" name="Rectangle 9"/>
          <p:cNvSpPr>
            <a:spLocks noChangeArrowheads="1"/>
          </p:cNvSpPr>
          <p:nvPr/>
        </p:nvSpPr>
        <p:spPr bwMode="auto">
          <a:xfrm>
            <a:off x="6324600" y="6188075"/>
            <a:ext cx="2133600" cy="457200"/>
          </a:xfrm>
          <a:prstGeom prst="rect">
            <a:avLst/>
          </a:prstGeom>
          <a:noFill/>
          <a:ln w="9525">
            <a:noFill/>
            <a:miter lim="800000"/>
            <a:headEnd/>
            <a:tailEnd/>
          </a:ln>
        </p:spPr>
        <p:txBody>
          <a:bodyPr/>
          <a:lstStyle/>
          <a:p>
            <a:pPr algn="r"/>
            <a:fld id="{D92A7D4B-CB60-4A26-A46D-0109E418CC93}" type="slidenum">
              <a:rPr lang="en-US" sz="1000">
                <a:latin typeface="Calibri" pitchFamily="34" charset="0"/>
                <a:cs typeface="Arial" charset="0"/>
              </a:rPr>
              <a:pPr algn="r"/>
              <a:t>98</a:t>
            </a:fld>
            <a:r>
              <a:rPr lang="en-US" sz="1000">
                <a:latin typeface="Calibri" pitchFamily="34" charset="0"/>
                <a:cs typeface="Arial" charset="0"/>
              </a:rPr>
              <a:t> </a:t>
            </a:r>
          </a:p>
        </p:txBody>
      </p:sp>
      <p:sp>
        <p:nvSpPr>
          <p:cNvPr id="9221" name="Rectangle 10"/>
          <p:cNvSpPr>
            <a:spLocks noChangeArrowheads="1"/>
          </p:cNvSpPr>
          <p:nvPr/>
        </p:nvSpPr>
        <p:spPr bwMode="auto">
          <a:xfrm>
            <a:off x="914400" y="0"/>
            <a:ext cx="8229600" cy="1143000"/>
          </a:xfrm>
          <a:prstGeom prst="rect">
            <a:avLst/>
          </a:prstGeom>
          <a:noFill/>
          <a:ln w="9525">
            <a:noFill/>
            <a:miter lim="800000"/>
            <a:headEnd/>
            <a:tailEnd/>
          </a:ln>
        </p:spPr>
        <p:txBody>
          <a:bodyPr anchor="ctr"/>
          <a:lstStyle/>
          <a:p>
            <a:r>
              <a:rPr lang="en-GB" sz="3800" dirty="0">
                <a:solidFill>
                  <a:schemeClr val="tx2"/>
                </a:solidFill>
                <a:latin typeface="Calibri" pitchFamily="34" charset="0"/>
                <a:cs typeface="Arial" charset="0"/>
              </a:rPr>
              <a:t>Iterative Selection Sort</a:t>
            </a:r>
            <a:r>
              <a:rPr lang="en-US" sz="3800" dirty="0">
                <a:solidFill>
                  <a:schemeClr val="tx2"/>
                </a:solidFill>
                <a:latin typeface="Calibri" pitchFamily="34" charset="0"/>
                <a:cs typeface="Arial" charset="0"/>
              </a:rPr>
              <a:t> </a:t>
            </a:r>
            <a:endParaRPr lang="en-US" sz="4400" dirty="0">
              <a:solidFill>
                <a:schemeClr val="tx2"/>
              </a:solidFill>
              <a:latin typeface="Calibri" pitchFamily="34" charset="0"/>
            </a:endParaRPr>
          </a:p>
        </p:txBody>
      </p:sp>
      <p:sp>
        <p:nvSpPr>
          <p:cNvPr id="9222" name="Rectangle 11"/>
          <p:cNvSpPr>
            <a:spLocks noChangeArrowheads="1"/>
          </p:cNvSpPr>
          <p:nvPr/>
        </p:nvSpPr>
        <p:spPr bwMode="auto">
          <a:xfrm>
            <a:off x="914400" y="1219200"/>
            <a:ext cx="8686800" cy="5257800"/>
          </a:xfrm>
          <a:prstGeom prst="rect">
            <a:avLst/>
          </a:prstGeom>
          <a:noFill/>
          <a:ln w="9525">
            <a:noFill/>
            <a:miter lim="800000"/>
            <a:headEnd/>
            <a:tailEnd/>
          </a:ln>
        </p:spPr>
        <p:txBody>
          <a:bodyPr/>
          <a:lstStyle/>
          <a:p>
            <a:pPr marL="342900" indent="-342900">
              <a:spcBef>
                <a:spcPct val="20000"/>
              </a:spcBef>
              <a:buClr>
                <a:schemeClr val="accent1"/>
              </a:buClr>
              <a:buFont typeface="Wingdings" pitchFamily="2" charset="2"/>
              <a:buChar char="l"/>
            </a:pPr>
            <a:r>
              <a:rPr lang="en-GB" sz="2800" dirty="0">
                <a:latin typeface="Calibri" pitchFamily="34" charset="0"/>
                <a:cs typeface="Arial" charset="0"/>
              </a:rPr>
              <a:t>Iterative selection sort algorithm </a:t>
            </a:r>
            <a:endParaRPr lang="en-GB" sz="2800" dirty="0" smtClean="0">
              <a:latin typeface="Calibri" pitchFamily="34" charset="0"/>
              <a:cs typeface="Arial" charset="0"/>
            </a:endParaRPr>
          </a:p>
          <a:p>
            <a:pPr marL="342900" indent="-342900">
              <a:spcBef>
                <a:spcPct val="20000"/>
              </a:spcBef>
              <a:buClr>
                <a:schemeClr val="accent1"/>
              </a:buClr>
            </a:pPr>
            <a:endParaRPr lang="en-US" sz="1600" dirty="0">
              <a:latin typeface="Calibri" pitchFamily="34" charset="0"/>
            </a:endParaRPr>
          </a:p>
          <a:p>
            <a:pPr marL="742950" lvl="1" indent="-285750">
              <a:spcBef>
                <a:spcPct val="20000"/>
              </a:spcBef>
              <a:buClr>
                <a:schemeClr val="accent1"/>
              </a:buClr>
              <a:buFont typeface="Wingdings" pitchFamily="2" charset="2"/>
              <a:buNone/>
            </a:pPr>
            <a:r>
              <a:rPr lang="en-GB" sz="2000" dirty="0">
                <a:latin typeface="Calibri" pitchFamily="34" charset="0"/>
                <a:cs typeface="Arial" charset="0"/>
              </a:rPr>
              <a:t>//Sort the first n elements of an array </a:t>
            </a:r>
            <a:endParaRPr lang="en-US" sz="16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Input: array A, </a:t>
            </a:r>
            <a:r>
              <a:rPr lang="en-GB" sz="2400" dirty="0" err="1">
                <a:latin typeface="Calibri" pitchFamily="34" charset="0"/>
                <a:cs typeface="Arial" charset="0"/>
              </a:rPr>
              <a:t>int</a:t>
            </a:r>
            <a:r>
              <a:rPr lang="en-GB" sz="2400" dirty="0">
                <a:latin typeface="Calibri" pitchFamily="34" charset="0"/>
                <a:cs typeface="Arial" charset="0"/>
              </a:rPr>
              <a:t> n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Output: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selectionSort1(A, n){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        for(index = 0; index&lt;n-1; index++){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		     </a:t>
            </a:r>
            <a:r>
              <a:rPr lang="en-GB" sz="2400" dirty="0" err="1">
                <a:latin typeface="Calibri" pitchFamily="34" charset="0"/>
                <a:cs typeface="Arial" charset="0"/>
              </a:rPr>
              <a:t>indexOfNextSmallest</a:t>
            </a:r>
            <a:r>
              <a:rPr lang="en-GB" sz="2400" dirty="0">
                <a:latin typeface="Calibri" pitchFamily="34" charset="0"/>
                <a:cs typeface="Arial" charset="0"/>
              </a:rPr>
              <a:t> = the index of the smallest value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            among A[index], A[index+1], …A[n-1]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            interchange the value of A[index] and A[</a:t>
            </a:r>
            <a:r>
              <a:rPr lang="en-GB" sz="2400" dirty="0" err="1">
                <a:latin typeface="Calibri" pitchFamily="34" charset="0"/>
                <a:cs typeface="Arial" charset="0"/>
              </a:rPr>
              <a:t>indexOfNextSmallest</a:t>
            </a:r>
            <a:r>
              <a:rPr lang="en-GB" sz="2400" dirty="0">
                <a:latin typeface="Calibri" pitchFamily="34" charset="0"/>
                <a:cs typeface="Arial" charset="0"/>
              </a:rPr>
              <a:t>]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        } </a:t>
            </a:r>
            <a:endParaRPr lang="en-US" sz="2400" dirty="0">
              <a:latin typeface="Calibri" pitchFamily="34" charset="0"/>
            </a:endParaRPr>
          </a:p>
          <a:p>
            <a:pPr marL="742950" lvl="1" indent="-285750">
              <a:spcBef>
                <a:spcPct val="20000"/>
              </a:spcBef>
              <a:buClr>
                <a:schemeClr val="accent1"/>
              </a:buClr>
              <a:buFont typeface="Wingdings" pitchFamily="2" charset="2"/>
              <a:buNone/>
            </a:pPr>
            <a:r>
              <a:rPr lang="en-GB" sz="2400" dirty="0">
                <a:latin typeface="Calibri" pitchFamily="34" charset="0"/>
                <a:cs typeface="Arial" charset="0"/>
              </a:rPr>
              <a:t>}</a:t>
            </a:r>
            <a:r>
              <a:rPr lang="en-US" sz="2400" dirty="0">
                <a:latin typeface="Calibri" pitchFamily="34" charset="0"/>
                <a:cs typeface="Arial" charset="0"/>
              </a:rPr>
              <a:t> </a:t>
            </a:r>
            <a:endParaRPr lang="en-US" sz="2400" dirty="0">
              <a:latin typeface="Calibri" pitchFamily="34" charset="0"/>
            </a:endParaRPr>
          </a:p>
        </p:txBody>
      </p:sp>
      <p:sp>
        <p:nvSpPr>
          <p:cNvPr id="12" name="TextBox 11"/>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1066800" y="0"/>
            <a:ext cx="7572375" cy="7063472"/>
          </a:xfrm>
          <a:prstGeom prst="rect">
            <a:avLst/>
          </a:prstGeom>
          <a:noFill/>
          <a:ln w="9525">
            <a:noFill/>
            <a:miter lim="800000"/>
            <a:headEnd/>
            <a:tailEnd/>
          </a:ln>
        </p:spPr>
        <p:txBody>
          <a:bodyPr wrap="square">
            <a:spAutoFit/>
          </a:bodyPr>
          <a:lstStyle/>
          <a:p>
            <a:r>
              <a:rPr lang="en-GB" sz="3200" dirty="0" smtClean="0">
                <a:solidFill>
                  <a:schemeClr val="tx2"/>
                </a:solidFill>
                <a:latin typeface="Calibri" pitchFamily="34" charset="0"/>
                <a:cs typeface="Arial" charset="0"/>
              </a:rPr>
              <a:t>Selection </a:t>
            </a:r>
            <a:r>
              <a:rPr lang="en-GB" sz="3200" dirty="0">
                <a:solidFill>
                  <a:schemeClr val="tx2"/>
                </a:solidFill>
                <a:latin typeface="Calibri" pitchFamily="34" charset="0"/>
                <a:cs typeface="Arial" charset="0"/>
              </a:rPr>
              <a:t>Sort</a:t>
            </a:r>
            <a:r>
              <a:rPr lang="en-US" sz="3200" dirty="0">
                <a:solidFill>
                  <a:schemeClr val="tx2"/>
                </a:solidFill>
                <a:latin typeface="Calibri" pitchFamily="34" charset="0"/>
                <a:cs typeface="Arial" charset="0"/>
              </a:rPr>
              <a:t> </a:t>
            </a:r>
            <a:endParaRPr lang="en-US" sz="3200" dirty="0" smtClean="0">
              <a:solidFill>
                <a:schemeClr val="tx2"/>
              </a:solidFill>
              <a:latin typeface="Calibri" pitchFamily="34" charset="0"/>
              <a:cs typeface="Arial" charset="0"/>
            </a:endParaRPr>
          </a:p>
          <a:p>
            <a:endParaRPr lang="en-US" sz="1100" dirty="0">
              <a:solidFill>
                <a:schemeClr val="tx2"/>
              </a:solidFill>
              <a:latin typeface="Calibri" pitchFamily="34" charset="0"/>
              <a:cs typeface="Arial" charset="0"/>
            </a:endParaRPr>
          </a:p>
          <a:p>
            <a:r>
              <a:rPr lang="en-GB" sz="3200" dirty="0">
                <a:solidFill>
                  <a:schemeClr val="tx2"/>
                </a:solidFill>
                <a:latin typeface="Calibri" pitchFamily="34" charset="0"/>
                <a:cs typeface="Arial" charset="0"/>
              </a:rPr>
              <a:t>Implementing iterative selection sort in Java</a:t>
            </a:r>
            <a:r>
              <a:rPr lang="en-US" sz="3200" dirty="0">
                <a:solidFill>
                  <a:schemeClr val="tx2"/>
                </a:solidFill>
                <a:latin typeface="Calibri" pitchFamily="34" charset="0"/>
                <a:cs typeface="Arial" charset="0"/>
              </a:rPr>
              <a:t> </a:t>
            </a:r>
            <a:endParaRPr lang="en-US" sz="3200" dirty="0">
              <a:solidFill>
                <a:schemeClr val="tx2"/>
              </a:solidFill>
              <a:latin typeface="Calibri" pitchFamily="34" charset="0"/>
            </a:endParaRPr>
          </a:p>
          <a:p>
            <a:endParaRPr lang="en-US" dirty="0">
              <a:latin typeface="Calibri" pitchFamily="34" charset="0"/>
            </a:endParaRPr>
          </a:p>
          <a:p>
            <a:r>
              <a:rPr lang="en-US" sz="1600" dirty="0" smtClean="0">
                <a:latin typeface="Calibri" pitchFamily="34" charset="0"/>
              </a:rPr>
              <a:t>void </a:t>
            </a:r>
            <a:r>
              <a:rPr lang="en-US" sz="1600" dirty="0" err="1" smtClean="0">
                <a:latin typeface="Calibri" pitchFamily="34" charset="0"/>
              </a:rPr>
              <a:t>selectionSort</a:t>
            </a:r>
            <a:r>
              <a:rPr lang="en-US" sz="1600" dirty="0" smtClean="0">
                <a:latin typeface="Calibri" pitchFamily="34" charset="0"/>
              </a:rPr>
              <a:t> ( </a:t>
            </a:r>
            <a:r>
              <a:rPr lang="en-US" sz="1600" dirty="0" err="1" smtClean="0">
                <a:latin typeface="Calibri" pitchFamily="34" charset="0"/>
              </a:rPr>
              <a:t>int</a:t>
            </a:r>
            <a:r>
              <a:rPr lang="en-US" sz="1600" dirty="0" smtClean="0">
                <a:latin typeface="Calibri" pitchFamily="34" charset="0"/>
              </a:rPr>
              <a:t> a [ ] , </a:t>
            </a:r>
            <a:r>
              <a:rPr lang="en-US" sz="1600" dirty="0" err="1" smtClean="0">
                <a:latin typeface="Calibri" pitchFamily="34" charset="0"/>
              </a:rPr>
              <a:t>int</a:t>
            </a:r>
            <a:r>
              <a:rPr lang="en-US" sz="1600" dirty="0" smtClean="0">
                <a:latin typeface="Calibri" pitchFamily="34" charset="0"/>
              </a:rPr>
              <a:t> </a:t>
            </a:r>
            <a:r>
              <a:rPr lang="en-US" sz="1600" dirty="0" err="1" smtClean="0">
                <a:latin typeface="Calibri" pitchFamily="34" charset="0"/>
              </a:rPr>
              <a:t>nElems</a:t>
            </a:r>
            <a:r>
              <a:rPr lang="en-US" sz="1600" dirty="0" smtClean="0">
                <a:latin typeface="Calibri" pitchFamily="34" charset="0"/>
              </a:rPr>
              <a:t> )</a:t>
            </a:r>
            <a:endParaRPr lang="en-US" sz="1600" dirty="0">
              <a:latin typeface="Calibri" pitchFamily="34" charset="0"/>
            </a:endParaRPr>
          </a:p>
          <a:p>
            <a:r>
              <a:rPr lang="en-US" sz="1600" dirty="0">
                <a:latin typeface="Calibri" pitchFamily="34" charset="0"/>
              </a:rPr>
              <a:t>{</a:t>
            </a:r>
          </a:p>
          <a:p>
            <a:r>
              <a:rPr lang="en-US" sz="1600" dirty="0" smtClean="0">
                <a:latin typeface="Calibri" pitchFamily="34" charset="0"/>
              </a:rPr>
              <a:t>   </a:t>
            </a:r>
            <a:r>
              <a:rPr lang="en-US" sz="1600" dirty="0" err="1" smtClean="0">
                <a:latin typeface="Calibri" pitchFamily="34" charset="0"/>
              </a:rPr>
              <a:t>int</a:t>
            </a:r>
            <a:r>
              <a:rPr lang="en-US" sz="1600" dirty="0" smtClean="0">
                <a:latin typeface="Calibri" pitchFamily="34" charset="0"/>
              </a:rPr>
              <a:t> </a:t>
            </a:r>
            <a:r>
              <a:rPr lang="en-US" sz="1600" dirty="0">
                <a:latin typeface="Calibri" pitchFamily="34" charset="0"/>
              </a:rPr>
              <a:t>out, in, min;</a:t>
            </a:r>
          </a:p>
          <a:p>
            <a:r>
              <a:rPr lang="en-US" sz="1600" dirty="0" smtClean="0">
                <a:latin typeface="Calibri" pitchFamily="34" charset="0"/>
              </a:rPr>
              <a:t>   for(out=0</a:t>
            </a:r>
            <a:r>
              <a:rPr lang="en-US" sz="1600" dirty="0">
                <a:latin typeface="Calibri" pitchFamily="34" charset="0"/>
              </a:rPr>
              <a:t>; out&lt;nElems-1; out++) </a:t>
            </a:r>
            <a:r>
              <a:rPr lang="en-US" sz="1600" dirty="0" smtClean="0">
                <a:latin typeface="Calibri" pitchFamily="34" charset="0"/>
              </a:rPr>
              <a:t>   // </a:t>
            </a:r>
            <a:r>
              <a:rPr lang="en-US" sz="1600" dirty="0">
                <a:latin typeface="Calibri" pitchFamily="34" charset="0"/>
              </a:rPr>
              <a:t>outer loop</a:t>
            </a:r>
          </a:p>
          <a:p>
            <a:r>
              <a:rPr lang="en-US" sz="1600" dirty="0" smtClean="0">
                <a:latin typeface="Calibri" pitchFamily="34" charset="0"/>
              </a:rPr>
              <a:t>   {</a:t>
            </a:r>
            <a:endParaRPr lang="en-US" sz="1600" dirty="0">
              <a:latin typeface="Calibri" pitchFamily="34" charset="0"/>
            </a:endParaRPr>
          </a:p>
          <a:p>
            <a:r>
              <a:rPr lang="en-US" sz="1600" dirty="0" smtClean="0">
                <a:latin typeface="Calibri" pitchFamily="34" charset="0"/>
              </a:rPr>
              <a:t>      min </a:t>
            </a:r>
            <a:r>
              <a:rPr lang="en-US" sz="1600" dirty="0">
                <a:latin typeface="Calibri" pitchFamily="34" charset="0"/>
              </a:rPr>
              <a:t>= out; </a:t>
            </a:r>
            <a:r>
              <a:rPr lang="en-US" sz="1600" dirty="0" smtClean="0">
                <a:latin typeface="Calibri" pitchFamily="34" charset="0"/>
              </a:rPr>
              <a:t>        // </a:t>
            </a:r>
            <a:r>
              <a:rPr lang="en-US" sz="1600" dirty="0">
                <a:latin typeface="Calibri" pitchFamily="34" charset="0"/>
              </a:rPr>
              <a:t>minimum</a:t>
            </a:r>
          </a:p>
          <a:p>
            <a:r>
              <a:rPr lang="en-US" sz="1600" dirty="0" smtClean="0">
                <a:latin typeface="Calibri" pitchFamily="34" charset="0"/>
              </a:rPr>
              <a:t>      for(in=out+1</a:t>
            </a:r>
            <a:r>
              <a:rPr lang="en-US" sz="1600" dirty="0">
                <a:latin typeface="Calibri" pitchFamily="34" charset="0"/>
              </a:rPr>
              <a:t>; in&lt;</a:t>
            </a:r>
            <a:r>
              <a:rPr lang="en-US" sz="1600" dirty="0" err="1">
                <a:latin typeface="Calibri" pitchFamily="34" charset="0"/>
              </a:rPr>
              <a:t>nElems</a:t>
            </a:r>
            <a:r>
              <a:rPr lang="en-US" sz="1600" dirty="0">
                <a:latin typeface="Calibri" pitchFamily="34" charset="0"/>
              </a:rPr>
              <a:t>; in++) </a:t>
            </a:r>
            <a:r>
              <a:rPr lang="en-US" sz="1600" dirty="0" smtClean="0">
                <a:latin typeface="Calibri" pitchFamily="34" charset="0"/>
              </a:rPr>
              <a:t>   // </a:t>
            </a:r>
            <a:r>
              <a:rPr lang="en-US" sz="1600" dirty="0">
                <a:latin typeface="Calibri" pitchFamily="34" charset="0"/>
              </a:rPr>
              <a:t>inner loop</a:t>
            </a:r>
          </a:p>
          <a:p>
            <a:r>
              <a:rPr lang="en-US" sz="1600" dirty="0" smtClean="0">
                <a:latin typeface="Calibri" pitchFamily="34" charset="0"/>
              </a:rPr>
              <a:t>       if(a[in</a:t>
            </a:r>
            <a:r>
              <a:rPr lang="en-US" sz="1600" dirty="0">
                <a:latin typeface="Calibri" pitchFamily="34" charset="0"/>
              </a:rPr>
              <a:t>] &lt; a[min] ) </a:t>
            </a:r>
            <a:endParaRPr lang="en-US" sz="1600" dirty="0" smtClean="0">
              <a:latin typeface="Calibri" pitchFamily="34" charset="0"/>
            </a:endParaRPr>
          </a:p>
          <a:p>
            <a:r>
              <a:rPr lang="en-US" sz="1600" dirty="0" smtClean="0">
                <a:latin typeface="Calibri" pitchFamily="34" charset="0"/>
              </a:rPr>
              <a:t>       {   // </a:t>
            </a:r>
            <a:r>
              <a:rPr lang="en-US" sz="1600" dirty="0">
                <a:latin typeface="Calibri" pitchFamily="34" charset="0"/>
              </a:rPr>
              <a:t>if min greater,</a:t>
            </a:r>
          </a:p>
          <a:p>
            <a:r>
              <a:rPr lang="en-US" sz="1600" dirty="0" smtClean="0">
                <a:latin typeface="Calibri" pitchFamily="34" charset="0"/>
              </a:rPr>
              <a:t>           min </a:t>
            </a:r>
            <a:r>
              <a:rPr lang="en-US" sz="1600" dirty="0">
                <a:latin typeface="Calibri" pitchFamily="34" charset="0"/>
              </a:rPr>
              <a:t>= in</a:t>
            </a:r>
            <a:r>
              <a:rPr lang="en-US" sz="1600" dirty="0" smtClean="0">
                <a:latin typeface="Calibri" pitchFamily="34" charset="0"/>
              </a:rPr>
              <a:t>;              </a:t>
            </a:r>
            <a:r>
              <a:rPr lang="en-US" sz="1600" dirty="0">
                <a:latin typeface="Calibri" pitchFamily="34" charset="0"/>
              </a:rPr>
              <a:t>// we have a new min</a:t>
            </a:r>
          </a:p>
          <a:p>
            <a:r>
              <a:rPr lang="en-US" sz="1600" dirty="0" smtClean="0">
                <a:latin typeface="Calibri" pitchFamily="34" charset="0"/>
              </a:rPr>
              <a:t>           swap(out</a:t>
            </a:r>
            <a:r>
              <a:rPr lang="en-US" sz="1600" dirty="0">
                <a:latin typeface="Calibri" pitchFamily="34" charset="0"/>
              </a:rPr>
              <a:t>, min); // swap </a:t>
            </a:r>
            <a:r>
              <a:rPr lang="en-US" sz="1600" dirty="0" smtClean="0">
                <a:latin typeface="Calibri" pitchFamily="34" charset="0"/>
              </a:rPr>
              <a:t>them</a:t>
            </a:r>
          </a:p>
          <a:p>
            <a:r>
              <a:rPr lang="en-US" sz="1600" dirty="0" smtClean="0">
                <a:latin typeface="Calibri" pitchFamily="34" charset="0"/>
              </a:rPr>
              <a:t>       }</a:t>
            </a:r>
            <a:endParaRPr lang="en-US" sz="1600" dirty="0">
              <a:latin typeface="Calibri" pitchFamily="34" charset="0"/>
            </a:endParaRPr>
          </a:p>
          <a:p>
            <a:r>
              <a:rPr lang="en-US" sz="1600" dirty="0" smtClean="0">
                <a:latin typeface="Calibri" pitchFamily="34" charset="0"/>
              </a:rPr>
              <a:t>   }     </a:t>
            </a:r>
            <a:r>
              <a:rPr lang="en-US" sz="1600" dirty="0">
                <a:latin typeface="Calibri" pitchFamily="34" charset="0"/>
              </a:rPr>
              <a:t>// end for(out)</a:t>
            </a:r>
          </a:p>
          <a:p>
            <a:r>
              <a:rPr lang="en-US" sz="1600" dirty="0">
                <a:latin typeface="Calibri" pitchFamily="34" charset="0"/>
              </a:rPr>
              <a:t>} </a:t>
            </a:r>
            <a:r>
              <a:rPr lang="en-US" sz="1600" dirty="0" smtClean="0">
                <a:latin typeface="Calibri" pitchFamily="34" charset="0"/>
              </a:rPr>
              <a:t>     // </a:t>
            </a:r>
            <a:r>
              <a:rPr lang="en-US" sz="1600" dirty="0">
                <a:latin typeface="Calibri" pitchFamily="34" charset="0"/>
              </a:rPr>
              <a:t>end </a:t>
            </a:r>
            <a:r>
              <a:rPr lang="en-US" sz="1600" dirty="0" err="1">
                <a:latin typeface="Calibri" pitchFamily="34" charset="0"/>
              </a:rPr>
              <a:t>selectionSort</a:t>
            </a:r>
            <a:r>
              <a:rPr lang="en-US" sz="1600" dirty="0" smtClean="0">
                <a:latin typeface="Calibri" pitchFamily="34" charset="0"/>
              </a:rPr>
              <a:t>()</a:t>
            </a:r>
          </a:p>
          <a:p>
            <a:endParaRPr lang="en-US" sz="1600" dirty="0" smtClean="0">
              <a:latin typeface="Calibri" pitchFamily="34" charset="0"/>
            </a:endParaRPr>
          </a:p>
          <a:p>
            <a:r>
              <a:rPr lang="en-US" sz="1600" dirty="0" smtClean="0">
                <a:latin typeface="Calibri" pitchFamily="34" charset="0"/>
              </a:rPr>
              <a:t>private void swap(</a:t>
            </a:r>
            <a:r>
              <a:rPr lang="en-US" sz="1600" dirty="0" err="1" smtClean="0">
                <a:latin typeface="Calibri" pitchFamily="34" charset="0"/>
              </a:rPr>
              <a:t>int</a:t>
            </a:r>
            <a:r>
              <a:rPr lang="en-US" sz="1600" dirty="0" smtClean="0">
                <a:latin typeface="Calibri" pitchFamily="34" charset="0"/>
              </a:rPr>
              <a:t> one, </a:t>
            </a:r>
            <a:r>
              <a:rPr lang="en-US" sz="1600" dirty="0" err="1" smtClean="0">
                <a:latin typeface="Calibri" pitchFamily="34" charset="0"/>
              </a:rPr>
              <a:t>int</a:t>
            </a:r>
            <a:r>
              <a:rPr lang="en-US" sz="1600" dirty="0" smtClean="0">
                <a:latin typeface="Calibri" pitchFamily="34" charset="0"/>
              </a:rPr>
              <a:t> two)</a:t>
            </a:r>
          </a:p>
          <a:p>
            <a:r>
              <a:rPr lang="en-US" sz="1600" dirty="0" smtClean="0">
                <a:latin typeface="Calibri" pitchFamily="34" charset="0"/>
              </a:rPr>
              <a:t>{</a:t>
            </a:r>
          </a:p>
          <a:p>
            <a:r>
              <a:rPr lang="en-US" sz="1600" dirty="0" smtClean="0">
                <a:latin typeface="Calibri" pitchFamily="34" charset="0"/>
              </a:rPr>
              <a:t>long temp = a[one];</a:t>
            </a:r>
          </a:p>
          <a:p>
            <a:r>
              <a:rPr lang="en-US" sz="1600" dirty="0" smtClean="0">
                <a:latin typeface="Calibri" pitchFamily="34" charset="0"/>
              </a:rPr>
              <a:t>a[one] = a[two];</a:t>
            </a:r>
          </a:p>
          <a:p>
            <a:r>
              <a:rPr lang="en-US" sz="1600" dirty="0" smtClean="0">
                <a:latin typeface="Calibri" pitchFamily="34" charset="0"/>
              </a:rPr>
              <a:t>a[two] = temp;</a:t>
            </a:r>
          </a:p>
          <a:p>
            <a:r>
              <a:rPr lang="en-US" sz="1600" dirty="0" smtClean="0">
                <a:latin typeface="Calibri" pitchFamily="34" charset="0"/>
              </a:rPr>
              <a:t>}</a:t>
            </a:r>
          </a:p>
          <a:p>
            <a:endParaRPr lang="en-US" sz="2400" dirty="0">
              <a:latin typeface="Calibri" pitchFamily="34" charset="0"/>
            </a:endParaRPr>
          </a:p>
        </p:txBody>
      </p:sp>
      <p:sp>
        <p:nvSpPr>
          <p:cNvPr id="3" name="TextBox 2"/>
          <p:cNvSpPr txBox="1"/>
          <p:nvPr/>
        </p:nvSpPr>
        <p:spPr>
          <a:xfrm>
            <a:off x="7315200" y="152400"/>
            <a:ext cx="1736437" cy="646331"/>
          </a:xfrm>
          <a:prstGeom prst="rect">
            <a:avLst/>
          </a:prstGeom>
          <a:noFill/>
        </p:spPr>
        <p:txBody>
          <a:bodyPr wrap="none" rtlCol="0">
            <a:spAutoFit/>
          </a:bodyPr>
          <a:lstStyle/>
          <a:p>
            <a:r>
              <a:rPr lang="en-US" dirty="0"/>
              <a:t>www.hndit.com</a:t>
            </a:r>
          </a:p>
          <a:p>
            <a:endParaRPr lang="en-US" dirty="0"/>
          </a:p>
        </p:txBody>
      </p:sp>
    </p:spTree>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1406</TotalTime>
  <Words>4326</Words>
  <Application>Microsoft Office PowerPoint</Application>
  <PresentationFormat>On-screen Show (4:3)</PresentationFormat>
  <Paragraphs>2044</Paragraphs>
  <Slides>116</Slides>
  <Notes>8</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116</vt:i4>
      </vt:variant>
    </vt:vector>
  </HeadingPairs>
  <TitlesOfParts>
    <vt:vector size="126" baseType="lpstr">
      <vt:lpstr>Arial</vt:lpstr>
      <vt:lpstr>Calibri</vt:lpstr>
      <vt:lpstr>Courier New</vt:lpstr>
      <vt:lpstr>Lucida Sans Unicode</vt:lpstr>
      <vt:lpstr>StarSymbol</vt:lpstr>
      <vt:lpstr>Symbol</vt:lpstr>
      <vt:lpstr>Times New Roman</vt:lpstr>
      <vt:lpstr>Wingdings</vt:lpstr>
      <vt:lpstr>Dad`s Tie</vt:lpstr>
      <vt:lpstr>Worksheet</vt:lpstr>
      <vt:lpstr>Sorting Algorithms</vt:lpstr>
      <vt:lpstr>What is Sorting?</vt:lpstr>
      <vt:lpstr>Why Sort and Examples</vt:lpstr>
      <vt:lpstr>Types of Sorting Algorithms</vt:lpstr>
      <vt:lpstr>Review of Complexity</vt:lpstr>
      <vt:lpstr>Complexity (cont.)</vt:lpstr>
      <vt:lpstr>Some important factors that must be considered are: </vt:lpstr>
      <vt:lpstr>PowerPoint Presentation</vt:lpstr>
      <vt:lpstr>Sorting Techniques </vt:lpstr>
      <vt:lpstr>Bubble Sort</vt:lpstr>
      <vt:lpstr>Analysis of Bubble Sort</vt:lpstr>
      <vt:lpstr>Items of Interest</vt:lpstr>
      <vt:lpstr>BubbleSort</vt:lpstr>
      <vt:lpstr>“Bubbling” All the Elements</vt:lpstr>
      <vt:lpstr>Reducing the Number of Comparisons</vt:lpstr>
      <vt:lpstr>Already Sorted Collections?</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An Animated Example</vt:lpstr>
      <vt:lpstr>After First Pass of Outer Loop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The Second “Bubble Up”</vt:lpstr>
      <vt:lpstr>After Second Pass of Outer Loop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The Third “Bubble Up”</vt:lpstr>
      <vt:lpstr>After Third Pass of Outer Loop</vt:lpstr>
      <vt:lpstr>The Fourth “Bubble Up”</vt:lpstr>
      <vt:lpstr>The Fourth “Bubble Up”</vt:lpstr>
      <vt:lpstr>The Fourth “Bubble Up”</vt:lpstr>
      <vt:lpstr>The Fourth “Bubble Up”</vt:lpstr>
      <vt:lpstr>The Fourth “Bubble Up”</vt:lpstr>
      <vt:lpstr>The Fourth “Bubble Up”</vt:lpstr>
      <vt:lpstr>The Fourth “Bubble Up”</vt:lpstr>
      <vt:lpstr>The Fourth “Bubble Up”</vt:lpstr>
      <vt:lpstr>The Fourth “Bubble Up”</vt:lpstr>
      <vt:lpstr>After Fourth Pass of Outer Loop</vt:lpstr>
      <vt:lpstr>The Fifth “Bubble Up”</vt:lpstr>
      <vt:lpstr>The Fifth “Bubble Up”</vt:lpstr>
      <vt:lpstr>The Fifth “Bubble Up”</vt:lpstr>
      <vt:lpstr>The Fifth “Bubble Up”</vt:lpstr>
      <vt:lpstr>The Fifth “Bubble Up”</vt:lpstr>
      <vt:lpstr>The Fifth “Bubble Up”</vt:lpstr>
      <vt:lpstr>After Fifth Pass of Outer Loop</vt:lpstr>
      <vt:lpstr>Finished “Early”</vt:lpstr>
      <vt:lpstr>PowerPoint Presentation</vt:lpstr>
      <vt:lpstr>PowerPoint Presentation</vt:lpstr>
      <vt:lpstr>Summary</vt:lpstr>
      <vt:lpstr>Selection Sort</vt:lpstr>
      <vt:lpstr>Selection Sort (continued)</vt:lpstr>
      <vt:lpstr>Selection Sort</vt:lpstr>
      <vt:lpstr>Selection Sorting</vt:lpstr>
      <vt:lpstr>PowerPoint Presentation</vt:lpstr>
      <vt:lpstr>PowerPoint Presentation</vt:lpstr>
      <vt:lpstr>PowerPoint Presentation</vt:lpstr>
      <vt:lpstr>PowerPoint Presentation</vt:lpstr>
      <vt:lpstr>Insertion Sort</vt:lpstr>
      <vt:lpstr>Insertion Sort Algorithm</vt:lpstr>
      <vt:lpstr>Insertion Sort (cont’d)</vt:lpstr>
      <vt:lpstr>Analysis of Insertion Sort</vt:lpstr>
      <vt:lpstr>Insertion Sort</vt:lpstr>
      <vt:lpstr>Pseudo-code for Insertion Sorting</vt:lpstr>
      <vt:lpstr>Insertion Sort (cont’d)</vt:lpstr>
      <vt:lpstr>Insert Action: i=1</vt:lpstr>
      <vt:lpstr>Insert Action: i=2</vt:lpstr>
      <vt:lpstr>Insert Action: i=3</vt:lpstr>
      <vt:lpstr>Insert Action: i=4</vt:lpstr>
      <vt:lpstr>Divide and Conquer</vt:lpstr>
      <vt:lpstr>Sorting (cont’d)</vt:lpstr>
      <vt:lpstr>Hierarchy of Big-Oh</vt:lpstr>
      <vt:lpstr>Comparison of Quadratic Sorts</vt:lpstr>
      <vt:lpstr>Exercises on Sorting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170</cp:revision>
  <dcterms:created xsi:type="dcterms:W3CDTF">2011-08-03T21:14:51Z</dcterms:created>
  <dcterms:modified xsi:type="dcterms:W3CDTF">2016-09-20T05:12:14Z</dcterms:modified>
</cp:coreProperties>
</file>